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85"/>
  </p:notesMasterIdLst>
  <p:sldIdLst>
    <p:sldId id="265" r:id="rId4"/>
    <p:sldId id="263" r:id="rId5"/>
    <p:sldId id="269" r:id="rId6"/>
    <p:sldId id="270" r:id="rId7"/>
    <p:sldId id="271" r:id="rId8"/>
    <p:sldId id="262" r:id="rId9"/>
    <p:sldId id="264" r:id="rId10"/>
    <p:sldId id="266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6" r:id="rId44"/>
    <p:sldId id="305" r:id="rId45"/>
    <p:sldId id="304" r:id="rId46"/>
    <p:sldId id="307" r:id="rId47"/>
    <p:sldId id="308" r:id="rId48"/>
    <p:sldId id="309" r:id="rId49"/>
    <p:sldId id="310" r:id="rId50"/>
    <p:sldId id="311" r:id="rId51"/>
    <p:sldId id="312" r:id="rId52"/>
    <p:sldId id="314" r:id="rId53"/>
    <p:sldId id="315" r:id="rId54"/>
    <p:sldId id="316" r:id="rId55"/>
    <p:sldId id="317" r:id="rId56"/>
    <p:sldId id="318" r:id="rId57"/>
    <p:sldId id="319" r:id="rId58"/>
    <p:sldId id="349" r:id="rId59"/>
    <p:sldId id="320" r:id="rId60"/>
    <p:sldId id="321" r:id="rId61"/>
    <p:sldId id="322" r:id="rId62"/>
    <p:sldId id="323" r:id="rId63"/>
    <p:sldId id="324" r:id="rId64"/>
    <p:sldId id="325" r:id="rId65"/>
    <p:sldId id="347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48" r:id="rId77"/>
    <p:sldId id="338" r:id="rId78"/>
    <p:sldId id="346" r:id="rId79"/>
    <p:sldId id="340" r:id="rId80"/>
    <p:sldId id="341" r:id="rId81"/>
    <p:sldId id="342" r:id="rId82"/>
    <p:sldId id="343" r:id="rId83"/>
    <p:sldId id="344" r:id="rId8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CC33"/>
    <a:srgbClr val="B2B2B2"/>
    <a:srgbClr val="808080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36" autoAdjust="0"/>
    <p:restoredTop sz="83448" autoAdjust="0"/>
  </p:normalViewPr>
  <p:slideViewPr>
    <p:cSldViewPr>
      <p:cViewPr varScale="1">
        <p:scale>
          <a:sx n="100" d="100"/>
          <a:sy n="100" d="100"/>
        </p:scale>
        <p:origin x="864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customXml" Target="../customXml/item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5B92990-D1A3-4C5A-AF48-9B5EE114638B}" type="datetimeFigureOut">
              <a:rPr lang="en-GB"/>
              <a:pPr>
                <a:defRPr/>
              </a:pPr>
              <a:t>02/09/2020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/>
            </a:lvl1pPr>
          </a:lstStyle>
          <a:p>
            <a:pPr>
              <a:defRPr/>
            </a:pPr>
            <a:fld id="{6888A0CD-7FF5-43C4-9B07-26F46072E6F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182134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00552D9-054C-4B83-B0D2-3E7E384B14E5}" type="slidenum">
              <a:rPr lang="en-GB" smtClean="0"/>
              <a:pPr>
                <a:defRPr/>
              </a:pPr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52657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slide" Target="../slides/slide71.xml"/><Relationship Id="rId13" Type="http://schemas.openxmlformats.org/officeDocument/2006/relationships/slide" Target="../slides/slide59.xml"/><Relationship Id="rId3" Type="http://schemas.openxmlformats.org/officeDocument/2006/relationships/slide" Target="../slides/slide36.xml"/><Relationship Id="rId7" Type="http://schemas.openxmlformats.org/officeDocument/2006/relationships/slide" Target="../slides/slide66.xml"/><Relationship Id="rId12" Type="http://schemas.openxmlformats.org/officeDocument/2006/relationships/slide" Target="../slides/slide32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47.xml"/><Relationship Id="rId5" Type="http://schemas.openxmlformats.org/officeDocument/2006/relationships/slide" Target="../slides/slide28.xml"/><Relationship Id="rId10" Type="http://schemas.openxmlformats.org/officeDocument/2006/relationships/slide" Target="../slides/slide53.xml"/><Relationship Id="rId4" Type="http://schemas.openxmlformats.org/officeDocument/2006/relationships/slide" Target="../slides/slide26.xml"/><Relationship Id="rId9" Type="http://schemas.openxmlformats.org/officeDocument/2006/relationships/slide" Target="../slides/slide8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slide" Target="../slides/slide59.xml"/><Relationship Id="rId13" Type="http://schemas.openxmlformats.org/officeDocument/2006/relationships/slide" Target="../slides/slide32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47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81.xml"/><Relationship Id="rId5" Type="http://schemas.openxmlformats.org/officeDocument/2006/relationships/slide" Target="../slides/slide28.xml"/><Relationship Id="rId10" Type="http://schemas.openxmlformats.org/officeDocument/2006/relationships/slide" Target="../slides/slide71.xml"/><Relationship Id="rId4" Type="http://schemas.openxmlformats.org/officeDocument/2006/relationships/slide" Target="../slides/slide26.xml"/><Relationship Id="rId9" Type="http://schemas.openxmlformats.org/officeDocument/2006/relationships/slide" Target="../slides/slide66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slide" Target="../slides/slide47.xml"/><Relationship Id="rId13" Type="http://schemas.openxmlformats.org/officeDocument/2006/relationships/slide" Target="../slides/slide81.xml"/><Relationship Id="rId3" Type="http://schemas.openxmlformats.org/officeDocument/2006/relationships/slide" Target="../slides/slide36.xml"/><Relationship Id="rId7" Type="http://schemas.openxmlformats.org/officeDocument/2006/relationships/slide" Target="../slides/slide53.xml"/><Relationship Id="rId12" Type="http://schemas.openxmlformats.org/officeDocument/2006/relationships/slide" Target="../slides/slide71.xml"/><Relationship Id="rId2" Type="http://schemas.openxmlformats.org/officeDocument/2006/relationships/slide" Target="../slides/slide3.xml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4.xml"/><Relationship Id="rId11" Type="http://schemas.openxmlformats.org/officeDocument/2006/relationships/slide" Target="../slides/slide66.xml"/><Relationship Id="rId5" Type="http://schemas.openxmlformats.org/officeDocument/2006/relationships/slide" Target="../slides/slide28.xml"/><Relationship Id="rId10" Type="http://schemas.openxmlformats.org/officeDocument/2006/relationships/slide" Target="../slides/slide59.xml"/><Relationship Id="rId4" Type="http://schemas.openxmlformats.org/officeDocument/2006/relationships/slide" Target="../slides/slide26.xml"/><Relationship Id="rId9" Type="http://schemas.openxmlformats.org/officeDocument/2006/relationships/slide" Target="../slides/slide3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63500" y="79375"/>
            <a:ext cx="9017000" cy="6696075"/>
          </a:xfrm>
          <a:prstGeom prst="rect">
            <a:avLst/>
          </a:prstGeom>
          <a:noFill/>
          <a:ln w="177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0000" y="4680000"/>
            <a:ext cx="7685484" cy="707886"/>
          </a:xfrm>
        </p:spPr>
        <p:txBody>
          <a:bodyPr>
            <a:spAutoFit/>
          </a:bodyPr>
          <a:lstStyle>
            <a:lvl1pPr algn="l">
              <a:defRPr sz="39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0000" y="5526000"/>
            <a:ext cx="4860032" cy="430887"/>
          </a:xfrm>
        </p:spPr>
        <p:txBody>
          <a:bodyPr>
            <a:spAutoFit/>
          </a:bodyPr>
          <a:lstStyle>
            <a:lvl1pPr marL="0" indent="0" algn="l">
              <a:buNone/>
              <a:defRPr sz="22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067125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64162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4424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009900"/>
                </a:solidFill>
                <a:latin typeface="EK03Plain-B01" panose="00000800000000000000" pitchFamily="2" charset="0"/>
                <a:ea typeface="+mn-ea"/>
                <a:cs typeface="EK03Plain-B01" panose="00000800000000000000" pitchFamily="2" charset="0"/>
              </a:rPr>
              <a:t>Day 5</a:t>
            </a:r>
            <a:endParaRPr lang="en-GB" sz="1100" kern="1200" dirty="0">
              <a:solidFill>
                <a:srgbClr val="009900"/>
              </a:solidFill>
              <a:latin typeface="EK03Plain-B01" panose="00000800000000000000" pitchFamily="2" charset="0"/>
              <a:ea typeface="+mn-ea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808080"/>
                </a:solidFill>
                <a:latin typeface="EK03Plain-B01" panose="00000800000000000000" pitchFamily="2" charset="0"/>
                <a:ea typeface="+mn-ea"/>
                <a:cs typeface="EK03Plain-B01" panose="00000800000000000000" pitchFamily="2" charset="0"/>
              </a:rPr>
              <a:t>Day 8</a:t>
            </a:r>
            <a:endParaRPr lang="en-GB" sz="1100" kern="1200" dirty="0">
              <a:solidFill>
                <a:srgbClr val="808080"/>
              </a:solidFill>
              <a:latin typeface="EK03Plain-B01" panose="00000800000000000000" pitchFamily="2" charset="0"/>
              <a:ea typeface="+mn-ea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1400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7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defRPr>
            </a:lvl1pPr>
          </a:lstStyle>
          <a:p>
            <a:pPr lvl="0"/>
            <a:r>
              <a:rPr lang="en-US" dirty="0"/>
              <a:t>Day 10</a:t>
            </a:r>
            <a:endParaRPr lang="en-GB" dirty="0"/>
          </a:p>
        </p:txBody>
      </p:sp>
      <p:sp>
        <p:nvSpPr>
          <p:cNvPr id="30" name="TextBox 29">
            <a:hlinkClick r:id="rId8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9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0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1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4" name="TextBox 23">
            <a:hlinkClick r:id="rId12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2" name="TextBox 31">
            <a:hlinkClick r:id="rId13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3" name="TextBox 32">
            <a:hlinkClick r:id="rId9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3" name="TextBox 22">
            <a:hlinkClick r:id="rId9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1111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8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9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0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1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2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1" name="TextBox 20">
            <a:hlinkClick r:id="rId13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1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4" name="TextBox 23">
            <a:hlinkClick r:id="rId11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37330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9274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02893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4497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487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009900"/>
                </a:solidFill>
                <a:latin typeface="EK03Plain-B01" panose="00000800000000000000" pitchFamily="2" charset="0"/>
                <a:ea typeface="+mn-ea"/>
                <a:cs typeface="EK03Plain-B01" panose="00000800000000000000" pitchFamily="2" charset="0"/>
              </a:rPr>
              <a:t>Day 12</a:t>
            </a:r>
            <a:endParaRPr lang="en-GB" sz="1100" kern="1200" dirty="0">
              <a:solidFill>
                <a:srgbClr val="009900"/>
              </a:solidFill>
              <a:latin typeface="EK03Plain-B01" panose="00000800000000000000" pitchFamily="2" charset="0"/>
              <a:ea typeface="+mn-ea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666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740000" cy="540000"/>
          </a:xfr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8424000" cy="5004000"/>
          </a:xfrm>
        </p:spPr>
        <p:txBody>
          <a:bodyPr/>
          <a:lstStyle>
            <a:lvl1pPr marL="342900" indent="-342900">
              <a:buClr>
                <a:srgbClr val="CC0000"/>
              </a:buClr>
              <a:buFont typeface="EK03Plain-M01" pitchFamily="2" charset="0"/>
              <a:buChar char="•"/>
              <a:defRPr sz="1800"/>
            </a:lvl1pPr>
            <a:lvl2pPr marL="742950" indent="-285750">
              <a:buClr>
                <a:srgbClr val="CC0000"/>
              </a:buClr>
              <a:buFont typeface="EK03Plain-M01" pitchFamily="2" charset="0"/>
              <a:buChar char="•"/>
              <a:defRPr sz="1800"/>
            </a:lvl2pPr>
            <a:lvl3pPr marL="1143000" indent="-228600">
              <a:buClr>
                <a:srgbClr val="CC0000"/>
              </a:buClr>
              <a:buFont typeface="EK03Plain-M01" pitchFamily="2" charset="0"/>
              <a:buChar char="•"/>
              <a:defRPr sz="1800"/>
            </a:lvl3pPr>
            <a:lvl4pPr marL="1600200" indent="-228600">
              <a:buClr>
                <a:srgbClr val="CC0000"/>
              </a:buClr>
              <a:buFont typeface="EK03Plain-M01" pitchFamily="2" charset="0"/>
              <a:buChar char="•"/>
              <a:defRPr sz="1800"/>
            </a:lvl4pPr>
            <a:lvl5pPr marL="2057400" indent="-228600">
              <a:buClr>
                <a:srgbClr val="CC0000"/>
              </a:buClr>
              <a:buFont typeface="EK03Plain-M01" pitchFamily="2" charset="0"/>
              <a:buChar char="•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 algn="ctr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10599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009900"/>
                </a:solidFill>
                <a:latin typeface="EK03Plain-B01" panose="00000800000000000000" pitchFamily="2" charset="0"/>
                <a:ea typeface="+mn-ea"/>
                <a:cs typeface="EK03Plain-B01" panose="00000800000000000000" pitchFamily="2" charset="0"/>
              </a:rPr>
              <a:t>Day 13</a:t>
            </a:r>
            <a:endParaRPr lang="en-GB" sz="1100" kern="1200" dirty="0">
              <a:solidFill>
                <a:srgbClr val="009900"/>
              </a:solidFill>
              <a:latin typeface="EK03Plain-B01" panose="00000800000000000000" pitchFamily="2" charset="0"/>
              <a:ea typeface="+mn-ea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5038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kern="1200" dirty="0">
                <a:solidFill>
                  <a:srgbClr val="808080"/>
                </a:solidFill>
                <a:latin typeface="EK03Plain-B01" panose="00000800000000000000" pitchFamily="2" charset="0"/>
                <a:ea typeface="+mn-ea"/>
                <a:cs typeface="EK03Plain-B01" panose="00000800000000000000" pitchFamily="2" charset="0"/>
              </a:rPr>
              <a:t>Day 13</a:t>
            </a:r>
            <a:endParaRPr lang="en-GB" sz="1100" kern="1200" dirty="0">
              <a:solidFill>
                <a:srgbClr val="808080"/>
              </a:solidFill>
              <a:latin typeface="EK03Plain-B01" panose="00000800000000000000" pitchFamily="2" charset="0"/>
              <a:ea typeface="+mn-ea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n>
                  <a:solidFill>
                    <a:srgbClr val="00B050"/>
                  </a:solidFill>
                </a:ln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ln>
                <a:solidFill>
                  <a:srgbClr val="00B050"/>
                </a:solidFill>
              </a:ln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191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67744" y="1600200"/>
            <a:ext cx="6419056" cy="4525963"/>
          </a:xfrm>
        </p:spPr>
        <p:txBody>
          <a:bodyPr/>
          <a:lstStyle>
            <a:lvl1pPr marL="0" indent="0">
              <a:buClr>
                <a:srgbClr val="CC0000"/>
              </a:buClr>
              <a:buFontTx/>
              <a:buNone/>
              <a:defRPr/>
            </a:lvl1pPr>
            <a:lvl2pPr marL="457200" indent="0">
              <a:buClr>
                <a:srgbClr val="CC0000"/>
              </a:buClr>
              <a:buFontTx/>
              <a:buNone/>
              <a:defRPr/>
            </a:lvl2pPr>
            <a:lvl3pPr marL="914400" indent="0">
              <a:buClr>
                <a:srgbClr val="CC0000"/>
              </a:buClr>
              <a:buFontTx/>
              <a:buNone/>
              <a:defRPr/>
            </a:lvl3pPr>
            <a:lvl4pPr marL="1371600" indent="0">
              <a:buClr>
                <a:srgbClr val="CC0000"/>
              </a:buClr>
              <a:buFontTx/>
              <a:buNone/>
              <a:defRPr/>
            </a:lvl4pPr>
            <a:lvl5pPr marL="1828800" indent="0">
              <a:buClr>
                <a:srgbClr val="CC0000"/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95288" y="1628775"/>
            <a:ext cx="1540818" cy="1584201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95288" y="3409200"/>
            <a:ext cx="1540818" cy="1627188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95288" y="5220070"/>
            <a:ext cx="1540818" cy="1637930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EEB82B-C6F6-4483-BE4A-03FF522EF32F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8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294EF6-F80E-4E79-A2AA-682E07105414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17643992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740000" cy="540000"/>
          </a:xfr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60000" y="1259999"/>
            <a:ext cx="6624000" cy="5004000"/>
          </a:xfrm>
        </p:spPr>
        <p:txBody>
          <a:bodyPr/>
          <a:lstStyle>
            <a:lvl1pPr marL="0" indent="0">
              <a:buClr>
                <a:srgbClr val="CC0000"/>
              </a:buClr>
              <a:buFontTx/>
              <a:buNone/>
              <a:defRPr sz="1800"/>
            </a:lvl1pPr>
            <a:lvl2pPr marL="457200" indent="0">
              <a:buClr>
                <a:srgbClr val="CC0000"/>
              </a:buClr>
              <a:buFontTx/>
              <a:buNone/>
              <a:defRPr/>
            </a:lvl2pPr>
            <a:lvl3pPr marL="914400" indent="0">
              <a:buClr>
                <a:srgbClr val="CC0000"/>
              </a:buClr>
              <a:buFontTx/>
              <a:buNone/>
              <a:defRPr/>
            </a:lvl3pPr>
            <a:lvl4pPr marL="1371600" indent="0">
              <a:buClr>
                <a:srgbClr val="CC0000"/>
              </a:buClr>
              <a:buFontTx/>
              <a:buNone/>
              <a:defRPr/>
            </a:lvl4pPr>
            <a:lvl5pPr marL="1828800" indent="0">
              <a:buClr>
                <a:srgbClr val="CC0000"/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96000" y="1259999"/>
            <a:ext cx="1548000" cy="1620000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14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396000" y="3240000"/>
            <a:ext cx="1548000" cy="1620000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15" name="Picture Placeholder 12"/>
          <p:cNvSpPr>
            <a:spLocks noGrp="1"/>
          </p:cNvSpPr>
          <p:nvPr>
            <p:ph type="pic" sz="quarter" idx="15"/>
          </p:nvPr>
        </p:nvSpPr>
        <p:spPr>
          <a:xfrm>
            <a:off x="396000" y="5238000"/>
            <a:ext cx="1548000" cy="1620000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6"/>
          </p:nvPr>
        </p:nvSpPr>
        <p:spPr>
          <a:xfrm>
            <a:off x="2160588" y="6335713"/>
            <a:ext cx="6623050" cy="360362"/>
          </a:xfrm>
        </p:spPr>
        <p:txBody>
          <a:bodyPr/>
          <a:lstStyle>
            <a:lvl1pPr algn="ctr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3575004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740000" cy="540000"/>
          </a:xfr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59999"/>
            <a:ext cx="6156000" cy="5004000"/>
          </a:xfrm>
        </p:spPr>
        <p:txBody>
          <a:bodyPr/>
          <a:lstStyle>
            <a:lvl1pPr marL="0" indent="0">
              <a:buClr>
                <a:srgbClr val="CC0000"/>
              </a:buClr>
              <a:buFontTx/>
              <a:buNone/>
              <a:defRPr sz="1800"/>
            </a:lvl1pPr>
            <a:lvl2pPr marL="457200" indent="0">
              <a:buClr>
                <a:srgbClr val="CC0000"/>
              </a:buClr>
              <a:buFontTx/>
              <a:buNone/>
              <a:defRPr/>
            </a:lvl2pPr>
            <a:lvl3pPr marL="914400" indent="0">
              <a:buClr>
                <a:srgbClr val="CC0000"/>
              </a:buClr>
              <a:buFontTx/>
              <a:buNone/>
              <a:defRPr/>
            </a:lvl3pPr>
            <a:lvl4pPr marL="1371600" indent="0">
              <a:buClr>
                <a:srgbClr val="CC0000"/>
              </a:buClr>
              <a:buFontTx/>
              <a:buNone/>
              <a:defRPr/>
            </a:lvl4pPr>
            <a:lvl5pPr marL="1828800" indent="0">
              <a:buClr>
                <a:srgbClr val="CC0000"/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6768000" y="1260000"/>
            <a:ext cx="2016000" cy="2232248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9"/>
          </p:nvPr>
        </p:nvSpPr>
        <p:spPr>
          <a:xfrm>
            <a:off x="6768000" y="3672000"/>
            <a:ext cx="2016224" cy="2232248"/>
          </a:xfrm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 algn="ctr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554027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740000" cy="540000"/>
          </a:xfr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0" y="1260000"/>
            <a:ext cx="5184576" cy="5004000"/>
          </a:xfrm>
        </p:spPr>
        <p:txBody>
          <a:bodyPr/>
          <a:lstStyle>
            <a:lvl1pPr marL="0" indent="0">
              <a:buClr>
                <a:srgbClr val="CC0000"/>
              </a:buClr>
              <a:buFontTx/>
              <a:buNone/>
              <a:defRPr sz="1800"/>
            </a:lvl1pPr>
            <a:lvl2pPr marL="457200" indent="0">
              <a:buClr>
                <a:srgbClr val="CC0000"/>
              </a:buClr>
              <a:buFontTx/>
              <a:buNone/>
              <a:defRPr/>
            </a:lvl2pPr>
            <a:lvl3pPr marL="914400" indent="0">
              <a:buClr>
                <a:srgbClr val="CC0000"/>
              </a:buClr>
              <a:buFontTx/>
              <a:buNone/>
              <a:defRPr/>
            </a:lvl3pPr>
            <a:lvl4pPr marL="1371600" indent="0">
              <a:buClr>
                <a:srgbClr val="CC0000"/>
              </a:buClr>
              <a:buFontTx/>
              <a:buNone/>
              <a:defRPr/>
            </a:lvl4pPr>
            <a:lvl5pPr marL="1828800" indent="0">
              <a:buClr>
                <a:srgbClr val="CC0000"/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360000" y="1259999"/>
            <a:ext cx="3096592" cy="5004000"/>
          </a:xfrm>
          <a:ln w="0" cmpd="sng">
            <a:noFill/>
            <a:miter lim="800000"/>
          </a:ln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4916260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7740392" cy="540000"/>
          </a:xfr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260000"/>
            <a:ext cx="5184000" cy="5004000"/>
          </a:xfrm>
        </p:spPr>
        <p:txBody>
          <a:bodyPr/>
          <a:lstStyle>
            <a:lvl1pPr marL="0" indent="0">
              <a:buClr>
                <a:srgbClr val="CC0000"/>
              </a:buClr>
              <a:buFontTx/>
              <a:buNone/>
              <a:defRPr sz="1800"/>
            </a:lvl1pPr>
            <a:lvl2pPr marL="457200" indent="0">
              <a:buClr>
                <a:srgbClr val="CC0000"/>
              </a:buClr>
              <a:buFontTx/>
              <a:buNone/>
              <a:defRPr/>
            </a:lvl2pPr>
            <a:lvl3pPr marL="914400" indent="0">
              <a:buClr>
                <a:srgbClr val="CC0000"/>
              </a:buClr>
              <a:buFontTx/>
              <a:buNone/>
              <a:defRPr/>
            </a:lvl3pPr>
            <a:lvl4pPr marL="1371600" indent="0">
              <a:buClr>
                <a:srgbClr val="CC0000"/>
              </a:buClr>
              <a:buFontTx/>
              <a:buNone/>
              <a:defRPr/>
            </a:lvl4pPr>
            <a:lvl5pPr marL="1828800" indent="0">
              <a:buClr>
                <a:srgbClr val="CC0000"/>
              </a:buClr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>
          <a:xfrm>
            <a:off x="5688000" y="1260000"/>
            <a:ext cx="3096344" cy="5004000"/>
          </a:xfrm>
          <a:ln w="0" cmpd="sng">
            <a:noFill/>
            <a:miter lim="800000"/>
          </a:ln>
        </p:spPr>
        <p:txBody>
          <a:bodyPr rtlCol="0">
            <a:normAutofit/>
          </a:bodyPr>
          <a:lstStyle>
            <a:lvl1pPr>
              <a:defRPr sz="1800"/>
            </a:lvl1pPr>
          </a:lstStyle>
          <a:p>
            <a:pPr lvl="0"/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algn="ctr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195935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850" y="647700"/>
            <a:ext cx="8229600" cy="5540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EB0024A4-1B71-4E5D-A467-0ACCA96A0C51}" type="datetimeFigureOut">
              <a:rPr lang="en-GB" smtClean="0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47046E18-8F43-4A49-A279-7162F8B8B5F4}" type="slidenum">
              <a:rPr lang="en-GB" smtClean="0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9656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7715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a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648000"/>
            <a:ext cx="8229600" cy="553998"/>
          </a:xfrm>
          <a:prstGeom prst="rect">
            <a:avLst/>
          </a:prstGeom>
        </p:spPr>
        <p:txBody>
          <a:bodyPr/>
          <a:lstStyle/>
          <a:p>
            <a:r>
              <a:rPr lang="en-GB" dirty="0" err="1"/>
              <a:t>loreum</a:t>
            </a:r>
            <a:r>
              <a:rPr lang="en-GB" dirty="0"/>
              <a:t> </a:t>
            </a:r>
            <a:r>
              <a:rPr lang="en-GB" dirty="0" err="1"/>
              <a:t>ipsum</a:t>
            </a:r>
            <a:r>
              <a:rPr lang="en-GB" dirty="0"/>
              <a:t>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151F2D-BC6A-4075-A2D4-9C6EB9B4F6D5}" type="datetimeFigureOut">
              <a:rPr lang="en-GB"/>
              <a:pPr>
                <a:defRPr/>
              </a:pPr>
              <a:t>02/09/2020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9252BC-AD61-4355-B21A-99F6A8E5B107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987286" y="1593189"/>
            <a:ext cx="0" cy="4908152"/>
          </a:xfrm>
          <a:prstGeom prst="line">
            <a:avLst/>
          </a:prstGeom>
          <a:ln>
            <a:solidFill>
              <a:srgbClr val="80808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hlinkClick r:id="rId2" action="ppaction://hlinksldjump"/>
          </p:cNvPr>
          <p:cNvSpPr txBox="1"/>
          <p:nvPr userDrawn="1"/>
        </p:nvSpPr>
        <p:spPr>
          <a:xfrm>
            <a:off x="251520" y="163252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Home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5" name="TextBox 14">
            <a:hlinkClick r:id="rId3" action="ppaction://hlinksldjump"/>
          </p:cNvPr>
          <p:cNvSpPr txBox="1"/>
          <p:nvPr userDrawn="1"/>
        </p:nvSpPr>
        <p:spPr>
          <a:xfrm>
            <a:off x="251520" y="1971076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6" name="TextBox 15">
            <a:hlinkClick r:id="rId4" action="ppaction://hlinksldjump"/>
          </p:cNvPr>
          <p:cNvSpPr txBox="1"/>
          <p:nvPr userDrawn="1"/>
        </p:nvSpPr>
        <p:spPr>
          <a:xfrm>
            <a:off x="251520" y="2309631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990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2</a:t>
            </a:r>
            <a:endParaRPr lang="en-GB" sz="1100" dirty="0">
              <a:solidFill>
                <a:srgbClr val="00990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7" name="TextBox 16">
            <a:hlinkClick r:id="rId5" action="ppaction://hlinksldjump"/>
          </p:cNvPr>
          <p:cNvSpPr txBox="1"/>
          <p:nvPr userDrawn="1"/>
        </p:nvSpPr>
        <p:spPr>
          <a:xfrm>
            <a:off x="251520" y="264818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8" name="TextBox 17">
            <a:hlinkClick r:id="rId6" action="ppaction://hlinksldjump"/>
          </p:cNvPr>
          <p:cNvSpPr txBox="1"/>
          <p:nvPr userDrawn="1"/>
        </p:nvSpPr>
        <p:spPr>
          <a:xfrm>
            <a:off x="251520" y="297628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19" name="TextBox 18">
            <a:hlinkClick r:id="rId5" action="ppaction://hlinksldjump"/>
          </p:cNvPr>
          <p:cNvSpPr txBox="1"/>
          <p:nvPr userDrawn="1"/>
        </p:nvSpPr>
        <p:spPr>
          <a:xfrm>
            <a:off x="251520" y="3302269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5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5" name="TextBox 24">
            <a:hlinkClick r:id="rId7" action="ppaction://hlinksldjump"/>
          </p:cNvPr>
          <p:cNvSpPr txBox="1"/>
          <p:nvPr userDrawn="1"/>
        </p:nvSpPr>
        <p:spPr>
          <a:xfrm>
            <a:off x="251520" y="363146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6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6" name="TextBox 25">
            <a:hlinkClick r:id="rId8" action="ppaction://hlinksldjump"/>
          </p:cNvPr>
          <p:cNvSpPr txBox="1"/>
          <p:nvPr userDrawn="1"/>
        </p:nvSpPr>
        <p:spPr>
          <a:xfrm>
            <a:off x="251520" y="3970015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7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7" name="TextBox 26">
            <a:hlinkClick r:id="rId9" action="ppaction://hlinksldjump"/>
          </p:cNvPr>
          <p:cNvSpPr txBox="1"/>
          <p:nvPr userDrawn="1"/>
        </p:nvSpPr>
        <p:spPr>
          <a:xfrm>
            <a:off x="251520" y="4308570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8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8" name="TextBox 27">
            <a:hlinkClick r:id="rId10" action="ppaction://hlinksldjump"/>
          </p:cNvPr>
          <p:cNvSpPr txBox="1"/>
          <p:nvPr userDrawn="1"/>
        </p:nvSpPr>
        <p:spPr>
          <a:xfrm>
            <a:off x="251520" y="4647124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9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9" name="TextBox 28">
            <a:hlinkClick r:id="rId11" action="ppaction://hlinksldjump"/>
          </p:cNvPr>
          <p:cNvSpPr txBox="1"/>
          <p:nvPr userDrawn="1"/>
        </p:nvSpPr>
        <p:spPr>
          <a:xfrm>
            <a:off x="251520" y="4975219"/>
            <a:ext cx="7200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10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0" name="TextBox 29">
            <a:hlinkClick r:id="rId12" action="ppaction://hlinksldjump"/>
          </p:cNvPr>
          <p:cNvSpPr txBox="1"/>
          <p:nvPr userDrawn="1"/>
        </p:nvSpPr>
        <p:spPr>
          <a:xfrm>
            <a:off x="251520" y="5301208"/>
            <a:ext cx="5895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11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31" name="TextBox 30">
            <a:hlinkClick r:id="rId13" action="ppaction://hlinksldjump"/>
          </p:cNvPr>
          <p:cNvSpPr txBox="1"/>
          <p:nvPr userDrawn="1"/>
        </p:nvSpPr>
        <p:spPr>
          <a:xfrm>
            <a:off x="251520" y="5623291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12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0" name="TextBox 19">
            <a:hlinkClick r:id="rId13" action="ppaction://hlinksldjump"/>
          </p:cNvPr>
          <p:cNvSpPr txBox="1"/>
          <p:nvPr userDrawn="1"/>
        </p:nvSpPr>
        <p:spPr>
          <a:xfrm>
            <a:off x="251520" y="5903694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13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  <p:sp>
        <p:nvSpPr>
          <p:cNvPr id="22" name="TextBox 21">
            <a:hlinkClick r:id="rId13" action="ppaction://hlinksldjump"/>
          </p:cNvPr>
          <p:cNvSpPr txBox="1"/>
          <p:nvPr userDrawn="1"/>
        </p:nvSpPr>
        <p:spPr>
          <a:xfrm>
            <a:off x="251520" y="6237312"/>
            <a:ext cx="64807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Day 14</a:t>
            </a:r>
            <a:endParaRPr lang="en-GB" sz="1100" dirty="0">
              <a:solidFill>
                <a:srgbClr val="808080"/>
              </a:solidFill>
              <a:latin typeface="EK03Plain-B01" panose="00000800000000000000" pitchFamily="2" charset="0"/>
              <a:cs typeface="EK03Plain-B01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131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360363" y="360363"/>
            <a:ext cx="774065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60363" y="1260475"/>
            <a:ext cx="8423275" cy="500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0363" y="6335713"/>
            <a:ext cx="8423275" cy="360362"/>
          </a:xfrm>
          <a:prstGeom prst="rect">
            <a:avLst/>
          </a:prstGeom>
        </p:spPr>
        <p:txBody>
          <a:bodyPr anchor="ctr"/>
          <a:lstStyle>
            <a:lvl1pPr algn="ctr" eaLnBrk="1" hangingPunct="1">
              <a:defRPr sz="700" dirty="0">
                <a:solidFill>
                  <a:srgbClr val="80808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pic>
        <p:nvPicPr>
          <p:cNvPr id="5" name="Picture 1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63341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808080"/>
          </a:solidFill>
          <a:latin typeface="Emirates Bold" pitchFamily="2" charset="0"/>
          <a:ea typeface="+mj-ea"/>
          <a:cs typeface="Emirates Bold" pitchFamily="2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mirates Bold" pitchFamily="2" charset="0"/>
          <a:cs typeface="Emirates Bold" pitchFamily="2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mirates Bold" pitchFamily="2" charset="0"/>
          <a:cs typeface="Emirates Bold" pitchFamily="2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mirates Bold" pitchFamily="2" charset="0"/>
          <a:cs typeface="Emirates Bold" pitchFamily="2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mirates Bold" pitchFamily="2" charset="0"/>
          <a:cs typeface="Emirates Bold" pitchFamily="2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K03Plain-B01" pitchFamily="2" charset="0"/>
          <a:cs typeface="EK03Plain-B01" pitchFamily="2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K03Plain-B01" pitchFamily="2" charset="0"/>
          <a:cs typeface="EK03Plain-B01" pitchFamily="2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K03Plain-B01" pitchFamily="2" charset="0"/>
          <a:cs typeface="EK03Plain-B01" pitchFamily="2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rgbClr val="808080"/>
          </a:solidFill>
          <a:latin typeface="EK03Plain-B01" pitchFamily="2" charset="0"/>
          <a:cs typeface="EK03Plain-B01" pitchFamily="2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FF0000"/>
        </a:buClr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8080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rgbClr val="8080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kern="1200">
          <a:solidFill>
            <a:srgbClr val="808080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" Target="slide2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8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32.xml"/><Relationship Id="rId4" Type="http://schemas.openxmlformats.org/officeDocument/2006/relationships/slide" Target="slide3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" Target="slide32.xml"/><Relationship Id="rId7" Type="http://schemas.openxmlformats.org/officeDocument/2006/relationships/image" Target="../media/image41.jpeg"/><Relationship Id="rId2" Type="http://schemas.openxmlformats.org/officeDocument/2006/relationships/slide" Target="slide38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5" Type="http://schemas.openxmlformats.org/officeDocument/2006/relationships/slide" Target="slide73.xml"/><Relationship Id="rId4" Type="http://schemas.openxmlformats.org/officeDocument/2006/relationships/slide" Target="slide3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CCT%20-%20Service%20Training%20-%20Part-time%20Trainers\Audio-Video-Images\Abinitio%20Videos\English%20Vinglish.mp4" TargetMode="External"/><Relationship Id="rId1" Type="http://schemas.microsoft.com/office/2007/relationships/media" Target="file:///G:\CCT%20-%20Service%20Training%20-%20Part-time%20Trainers\Audio-Video-Images\Abinitio%20Videos\English%20Vinglish.mp4" TargetMode="Externa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7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31.xml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CCT%20-%20Service%20Training%20-%20Part-time%20Trainers\Audio-Video-Images\Abinitio%20Videos\Masaru%20Emoto's%20Rice%20Experiment.mp4" TargetMode="External"/><Relationship Id="rId1" Type="http://schemas.microsoft.com/office/2007/relationships/media" Target="file:///G:\CCT%20-%20Service%20Training%20-%20Part-time%20Trainers\Audio-Video-Images\Abinitio%20Videos\Masaru%20Emoto's%20Rice%20Experiment.mp4" TargetMode="External"/><Relationship Id="rId5" Type="http://schemas.openxmlformats.org/officeDocument/2006/relationships/image" Target="../media/image51.jpg"/><Relationship Id="rId4" Type="http://schemas.openxmlformats.org/officeDocument/2006/relationships/slide" Target="slide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G:\CCT%20-%20Service%20Training%20-%20Part-time%20Trainers\Audio-Video-Images\Tomorrows%20Cabincrew.wmv" TargetMode="External"/><Relationship Id="rId1" Type="http://schemas.microsoft.com/office/2007/relationships/media" Target="file:///G:\CCT%20-%20Service%20Training%20-%20Part-time%20Trainers\Audio-Video-Images\Tomorrows%20Cabincrew.wmv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jp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Relationship Id="rId5" Type="http://schemas.openxmlformats.org/officeDocument/2006/relationships/slide" Target="slide32.xml"/><Relationship Id="rId4" Type="http://schemas.openxmlformats.org/officeDocument/2006/relationships/slide" Target="slide40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40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slide" Target="slide6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69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3.wdp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cid:image002.jpg@01D0CE98.DD602180" TargetMode="External"/><Relationship Id="rId5" Type="http://schemas.openxmlformats.org/officeDocument/2006/relationships/image" Target="../media/image37.jpeg"/><Relationship Id="rId4" Type="http://schemas.openxmlformats.org/officeDocument/2006/relationships/image" Target="cid:image001.jpg@01D0CE98.DD602180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slide" Target="slide36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microsoft.com/office/2007/relationships/hdphoto" Target="../media/hdphoto4.wdp"/><Relationship Id="rId9" Type="http://schemas.microsoft.com/office/2007/relationships/hdphoto" Target="../media/hdphoto5.wdp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9.jpe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image" Target="../media/image12.png"/><Relationship Id="rId3" Type="http://schemas.openxmlformats.org/officeDocument/2006/relationships/slide" Target="slide26.xml"/><Relationship Id="rId7" Type="http://schemas.openxmlformats.org/officeDocument/2006/relationships/slide" Target="slide66.xml"/><Relationship Id="rId12" Type="http://schemas.openxmlformats.org/officeDocument/2006/relationships/slide" Target="slide81.xml"/><Relationship Id="rId2" Type="http://schemas.openxmlformats.org/officeDocument/2006/relationships/slide" Target="slide3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11" Type="http://schemas.openxmlformats.org/officeDocument/2006/relationships/slide" Target="slide71.xml"/><Relationship Id="rId5" Type="http://schemas.openxmlformats.org/officeDocument/2006/relationships/slide" Target="slide53.xml"/><Relationship Id="rId10" Type="http://schemas.openxmlformats.org/officeDocument/2006/relationships/slide" Target="slide32.xml"/><Relationship Id="rId4" Type="http://schemas.openxmlformats.org/officeDocument/2006/relationships/slide" Target="slide28.xml"/><Relationship Id="rId9" Type="http://schemas.openxmlformats.org/officeDocument/2006/relationships/slide" Target="slide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9219" name="Title 1"/>
          <p:cNvSpPr>
            <a:spLocks noGrp="1"/>
          </p:cNvSpPr>
          <p:nvPr>
            <p:ph type="ctrTitle"/>
          </p:nvPr>
        </p:nvSpPr>
        <p:spPr>
          <a:xfrm>
            <a:off x="360363" y="4679950"/>
            <a:ext cx="7685087" cy="708025"/>
          </a:xfrm>
        </p:spPr>
        <p:txBody>
          <a:bodyPr/>
          <a:lstStyle/>
          <a:p>
            <a:r>
              <a:rPr lang="en-GB" altLang="en-US" dirty="0"/>
              <a:t>Cabin Crew Manager Workshop</a:t>
            </a:r>
          </a:p>
        </p:txBody>
      </p:sp>
      <p:sp>
        <p:nvSpPr>
          <p:cNvPr id="9220" name="Subtitle 2"/>
          <p:cNvSpPr>
            <a:spLocks noGrp="1"/>
          </p:cNvSpPr>
          <p:nvPr>
            <p:ph type="subTitle" idx="1"/>
          </p:nvPr>
        </p:nvSpPr>
        <p:spPr>
          <a:xfrm>
            <a:off x="360363" y="5526088"/>
            <a:ext cx="4859337" cy="430212"/>
          </a:xfrm>
        </p:spPr>
        <p:txBody>
          <a:bodyPr/>
          <a:lstStyle/>
          <a:p>
            <a:endParaRPr lang="en-GB" altLang="en-US"/>
          </a:p>
        </p:txBody>
      </p:sp>
      <p:sp>
        <p:nvSpPr>
          <p:cNvPr id="6" name="Rectangle 5"/>
          <p:cNvSpPr/>
          <p:nvPr/>
        </p:nvSpPr>
        <p:spPr>
          <a:xfrm>
            <a:off x="63500" y="79375"/>
            <a:ext cx="9017000" cy="6696075"/>
          </a:xfrm>
          <a:prstGeom prst="rect">
            <a:avLst/>
          </a:prstGeom>
          <a:noFill/>
          <a:ln w="177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9222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22542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  (Induction Week)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7812360" y="1545357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Service</a:t>
            </a:r>
            <a:b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</a:b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Day </a:t>
            </a:r>
          </a:p>
        </p:txBody>
      </p:sp>
      <p:pic>
        <p:nvPicPr>
          <p:cNvPr id="2050" name="Picture 2" descr="G:\CCT - Service Training - Core Team - Generic\Curriculum Design &amp; Project Team\Ab Initio\Training Photos\Customer Journey Photos\IMG_0707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51" y="1545357"/>
            <a:ext cx="6240693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198144"/>
      </p:ext>
    </p:extLst>
  </p:cSld>
  <p:clrMapOvr>
    <a:masterClrMapping/>
  </p:clrMapOvr>
  <p:transition spd="slow" advClick="0"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Customer Service Day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this session the following topics will be covered: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Emirates brand values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Team building                          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Emotional Intelligence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Importance of cross cultural awareness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Communication/barriers to communication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Teamwork, positive attitude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Customer Journey</a:t>
            </a:r>
          </a:p>
          <a:p>
            <a:pPr>
              <a:lnSpc>
                <a:spcPct val="150000"/>
              </a:lnSpc>
            </a:pPr>
            <a:r>
              <a:rPr lang="en-GB" sz="1400" dirty="0"/>
              <a:t>Customer journey touch points and values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8" t="26147" r="14844"/>
          <a:stretch/>
        </p:blipFill>
        <p:spPr>
          <a:xfrm>
            <a:off x="6025826" y="4437112"/>
            <a:ext cx="2997003" cy="228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83875"/>
      </p:ext>
    </p:extLst>
  </p:cSld>
  <p:clrMapOvr>
    <a:masterClrMapping/>
  </p:clrMapOvr>
  <p:transition spd="slow" advClick="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2  (Induction Week)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908"/>
          <a:stretch/>
        </p:blipFill>
        <p:spPr>
          <a:xfrm>
            <a:off x="1259632" y="1412776"/>
            <a:ext cx="6245630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848787"/>
      </p:ext>
    </p:extLst>
  </p:cSld>
  <p:clrMapOvr>
    <a:masterClrMapping/>
  </p:clrMapOvr>
  <p:transition spd="slow" advClick="0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Cabin Crew Portal and IT Training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During this session the following topics will be covered: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Mobile pass - procedures and usage 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Creating a password to access crew portal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Personal electronic device - system requirement for </a:t>
            </a:r>
            <a:r>
              <a:rPr lang="en-GB" sz="1400" dirty="0" err="1"/>
              <a:t>crewportal</a:t>
            </a:r>
            <a:endParaRPr lang="en-GB" sz="1400" dirty="0"/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Company email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HR Direct / Requesting Company letters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Leave Bidding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Rosters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My Learning Zone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On board Update</a:t>
            </a:r>
          </a:p>
          <a:p>
            <a:pPr marL="285750" indent="-285750">
              <a:lnSpc>
                <a:spcPct val="150000"/>
              </a:lnSpc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400" dirty="0"/>
              <a:t>Trips</a:t>
            </a:r>
            <a:endParaRPr lang="en-US" sz="1400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603" y="4149080"/>
            <a:ext cx="3463699" cy="257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322798"/>
      </p:ext>
    </p:extLst>
  </p:cSld>
  <p:clrMapOvr>
    <a:masterClrMapping/>
  </p:clrMapOvr>
  <p:transition spd="slow" advClick="0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3 - Thursday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903609" y="184482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Welcome and Ideal Crew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3" action="ppaction://hlinksldjump"/>
          </p:cNvPr>
          <p:cNvSpPr/>
          <p:nvPr/>
        </p:nvSpPr>
        <p:spPr>
          <a:xfrm>
            <a:off x="7199753" y="184482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Customer profiles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5901563" y="313420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Course Expectations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0" name="Rectangle 9">
            <a:hlinkClick r:id="rId5" action="ppaction://hlinksldjump"/>
          </p:cNvPr>
          <p:cNvSpPr/>
          <p:nvPr/>
        </p:nvSpPr>
        <p:spPr>
          <a:xfrm>
            <a:off x="7204954" y="316394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Observe Muscat</a:t>
            </a:r>
            <a:b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</a:b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Practical assessment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1" name="Rectangle 10">
            <a:hlinkClick r:id="rId5" action="ppaction://hlinksldjump"/>
          </p:cNvPr>
          <p:cNvSpPr/>
          <p:nvPr/>
        </p:nvSpPr>
        <p:spPr>
          <a:xfrm>
            <a:off x="5903609" y="4437112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Image and Uniform </a:t>
            </a:r>
            <a:b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</a:b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Checks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2" name="AutoShape 2" descr="https://emirates.sharepoint.com/sites/ccp/SDKBLandingPageImages/08%20SFS%20Dutie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25427"/>
            <a:ext cx="4857955" cy="3003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725796"/>
      </p:ext>
    </p:extLst>
  </p:cSld>
  <p:clrMapOvr>
    <a:masterClrMapping/>
  </p:clrMapOvr>
  <p:transition spd="slow" advClick="0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Welcome &amp; Ideal Crew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Introduction &amp; welcome(Cosmopolitan)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sz="1600" dirty="0"/>
              <a:t>EK- a lifestyle brand</a:t>
            </a:r>
          </a:p>
          <a:p>
            <a:r>
              <a:rPr lang="en-US" sz="1600" dirty="0"/>
              <a:t>Introduction activity </a:t>
            </a:r>
          </a:p>
          <a:p>
            <a:r>
              <a:rPr lang="en-US" sz="1600" dirty="0"/>
              <a:t>Ideal crew activity</a:t>
            </a:r>
          </a:p>
          <a:p>
            <a:r>
              <a:rPr lang="en-US" sz="1600" dirty="0"/>
              <a:t>Self regulation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State is everything </a:t>
            </a:r>
          </a:p>
          <a:p>
            <a:r>
              <a:rPr lang="en-US" sz="1600" dirty="0"/>
              <a:t>Service personality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600" dirty="0"/>
              <a:t>Random act of kindness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endParaRPr lang="en-GB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2320472"/>
            <a:ext cx="3010148" cy="423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2298890"/>
      </p:ext>
    </p:extLst>
  </p:cSld>
  <p:clrMapOvr>
    <a:masterClrMapping/>
  </p:clrMapOvr>
  <p:transition spd="slow" advClick="0"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Customer Care: Customer Profiles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Linked to Customer Service Day:</a:t>
            </a:r>
          </a:p>
          <a:p>
            <a:endParaRPr lang="en-GB" dirty="0"/>
          </a:p>
          <a:p>
            <a:r>
              <a:rPr lang="en-GB" sz="1600" dirty="0"/>
              <a:t>Culture</a:t>
            </a:r>
          </a:p>
          <a:p>
            <a:r>
              <a:rPr lang="en-GB" sz="1600" dirty="0"/>
              <a:t>Cultural Awareness activity </a:t>
            </a:r>
          </a:p>
          <a:p>
            <a:r>
              <a:rPr lang="en-GB" sz="1600" dirty="0"/>
              <a:t>Arabic/Islamic Culture </a:t>
            </a:r>
          </a:p>
          <a:p>
            <a:r>
              <a:rPr lang="en-GB" sz="1600" dirty="0"/>
              <a:t>Communication</a:t>
            </a:r>
          </a:p>
          <a:p>
            <a:r>
              <a:rPr lang="en-GB" sz="1600" dirty="0"/>
              <a:t>Customer Journey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705" y="4005064"/>
            <a:ext cx="3015775" cy="26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4729302"/>
      </p:ext>
    </p:extLst>
  </p:cSld>
  <p:clrMapOvr>
    <a:masterClrMapping/>
  </p:clrMapOvr>
  <p:transition spd="slow" advClick="0"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+mn-ea"/>
              </a:rPr>
              <a:t>Observation-Muscat practical assessment </a:t>
            </a:r>
            <a:endParaRPr lang="en-GB" sz="3200" dirty="0">
              <a:ea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Learners observe their peers; the ideal crew</a:t>
            </a:r>
          </a:p>
          <a:p>
            <a:endParaRPr lang="en-GB" dirty="0"/>
          </a:p>
          <a:p>
            <a:r>
              <a:rPr lang="en-GB" sz="1600" dirty="0"/>
              <a:t>Simulation of flight to Muscat includes:</a:t>
            </a:r>
          </a:p>
          <a:p>
            <a:r>
              <a:rPr lang="en-GB" sz="1600" dirty="0"/>
              <a:t>Special category customers</a:t>
            </a:r>
          </a:p>
          <a:p>
            <a:r>
              <a:rPr lang="en-GB" sz="1600" dirty="0"/>
              <a:t>Boarding </a:t>
            </a:r>
          </a:p>
          <a:p>
            <a:r>
              <a:rPr lang="en-GB" sz="1600" dirty="0"/>
              <a:t>Welcome Services</a:t>
            </a:r>
          </a:p>
          <a:p>
            <a:r>
              <a:rPr lang="en-GB" sz="1600" dirty="0"/>
              <a:t>Safety Video</a:t>
            </a:r>
          </a:p>
          <a:p>
            <a:r>
              <a:rPr lang="en-GB" sz="1600" dirty="0"/>
              <a:t>Securing</a:t>
            </a:r>
          </a:p>
          <a:p>
            <a:r>
              <a:rPr lang="en-GB" sz="1600" dirty="0"/>
              <a:t>In-flight service</a:t>
            </a:r>
          </a:p>
          <a:p>
            <a:r>
              <a:rPr lang="en-GB" sz="1600" dirty="0"/>
              <a:t>Farewell service</a:t>
            </a:r>
          </a:p>
          <a:p>
            <a:r>
              <a:rPr lang="en-GB" sz="1600" dirty="0"/>
              <a:t>Disembarkation</a:t>
            </a:r>
          </a:p>
          <a:p>
            <a:r>
              <a:rPr lang="en-GB" sz="1600" dirty="0"/>
              <a:t>Support of Purser and Cabin Supervisor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" name="Picture 5" descr="http://www.emirates-empower.com/Images/ImageLibrary/ImageFiles/20564/299/20564_Screen-R_JPEG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9" r="17629"/>
          <a:stretch/>
        </p:blipFill>
        <p:spPr bwMode="auto">
          <a:xfrm>
            <a:off x="7092280" y="4791438"/>
            <a:ext cx="1800200" cy="18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9" descr="http://www.emirates-empower.com/Images/ImageLibrary/ImageFiles/20567/299/20567_Screen-R_JPEG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3" r="18423"/>
          <a:stretch/>
        </p:blipFill>
        <p:spPr bwMode="auto">
          <a:xfrm>
            <a:off x="5152264" y="4791438"/>
            <a:ext cx="1752642" cy="1850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8337801"/>
      </p:ext>
    </p:extLst>
  </p:cSld>
  <p:clrMapOvr>
    <a:masterClrMapping/>
  </p:clrMapOvr>
  <p:transition spd="slow" advClick="0"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ea typeface="+mn-ea"/>
              </a:rPr>
              <a:t>Course Expectations</a:t>
            </a:r>
            <a:endParaRPr lang="en-GB" sz="3200" dirty="0">
              <a:ea typeface="+mn-e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Expectations</a:t>
            </a:r>
          </a:p>
          <a:p>
            <a:endParaRPr lang="en-GB" dirty="0"/>
          </a:p>
          <a:p>
            <a:pPr lvl="1"/>
            <a:r>
              <a:rPr lang="en-GB" sz="1600" dirty="0"/>
              <a:t>Image and Uniform</a:t>
            </a:r>
          </a:p>
          <a:p>
            <a:pPr lvl="1"/>
            <a:r>
              <a:rPr lang="en-GB" sz="1600" dirty="0"/>
              <a:t>Honesty</a:t>
            </a:r>
          </a:p>
          <a:p>
            <a:pPr lvl="1"/>
            <a:r>
              <a:rPr lang="en-GB" sz="1600" dirty="0"/>
              <a:t>Home-studies</a:t>
            </a:r>
          </a:p>
          <a:p>
            <a:pPr lvl="1"/>
            <a:r>
              <a:rPr lang="en-GB" sz="1600" dirty="0"/>
              <a:t>Feedback</a:t>
            </a:r>
          </a:p>
          <a:p>
            <a:pPr lvl="1"/>
            <a:r>
              <a:rPr lang="en-GB" sz="1600" dirty="0"/>
              <a:t>Teamwork and Courtesy</a:t>
            </a:r>
          </a:p>
          <a:p>
            <a:pPr lvl="1"/>
            <a:r>
              <a:rPr lang="en-GB" sz="1600" dirty="0"/>
              <a:t>Punctuality</a:t>
            </a:r>
          </a:p>
          <a:p>
            <a:pPr lvl="1"/>
            <a:r>
              <a:rPr lang="en-GB" sz="1600" dirty="0"/>
              <a:t>Environment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Hospitality &amp; Customer Care Assessment  brief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Peer : peer assessment brief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Printed Materials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55" y="1745779"/>
            <a:ext cx="2578100" cy="3627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7371135"/>
      </p:ext>
    </p:extLst>
  </p:cSld>
  <p:clrMapOvr>
    <a:masterClrMapping/>
  </p:clrMapOvr>
  <p:transition spd="slow" advClick="0"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Image and </a:t>
            </a:r>
            <a:r>
              <a:rPr lang="en-GB" sz="3200" dirty="0">
                <a:latin typeface="Emirates Bold" pitchFamily="2" charset="0"/>
                <a:cs typeface="Emirates Bold" pitchFamily="2" charset="0"/>
              </a:rPr>
              <a:t>Uniform</a:t>
            </a:r>
            <a:r>
              <a:rPr lang="en-GB" sz="3200" dirty="0"/>
              <a:t> Checks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0000" y="1260000"/>
            <a:ext cx="6732280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Effectively provide and receive feedback regarding image and uniform standards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Trainers will highlight any development/ shortfalls and record on the Daily Continual Assessment forms</a:t>
            </a:r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r="47231"/>
          <a:stretch/>
        </p:blipFill>
        <p:spPr bwMode="auto">
          <a:xfrm>
            <a:off x="6270292" y="2787897"/>
            <a:ext cx="2602851" cy="375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9404013"/>
      </p:ext>
    </p:extLst>
  </p:cSld>
  <p:clrMapOvr>
    <a:masterClrMapping/>
  </p:clrMapOvr>
  <p:transition spd="slow" advClick="0"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>
          <a:xfrm>
            <a:off x="360363" y="360363"/>
            <a:ext cx="7739062" cy="539750"/>
          </a:xfrm>
        </p:spPr>
        <p:txBody>
          <a:bodyPr/>
          <a:lstStyle/>
          <a:p>
            <a:r>
              <a:rPr lang="en-GB" altLang="en-US" dirty="0"/>
              <a:t>Our day….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360363" y="1260475"/>
            <a:ext cx="8423275" cy="5003800"/>
          </a:xfrm>
        </p:spPr>
        <p:txBody>
          <a:bodyPr/>
          <a:lstStyle/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Welcome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Ab initio - Introduction and Footprint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Break 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Ab initio :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Deep dive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Special cases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Assessment Methods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YSA</a:t>
            </a:r>
          </a:p>
          <a:p>
            <a:pPr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Other Economy class programmes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Break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Market Stall: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Service </a:t>
            </a:r>
            <a:r>
              <a:rPr lang="en-GB" dirty="0" err="1"/>
              <a:t>EKcellence</a:t>
            </a:r>
            <a:endParaRPr lang="en-GB" dirty="0"/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On line Support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GB" dirty="0"/>
              <a:t>Q/A</a:t>
            </a:r>
            <a:endParaRPr lang="en-GB" altLang="en-US" dirty="0"/>
          </a:p>
        </p:txBody>
      </p:sp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4 - Sunday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5364088" y="1725881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Equipment Familiari-sation 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6660232" y="1725881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Familiari-sation 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pic>
        <p:nvPicPr>
          <p:cNvPr id="4098" name="Picture 2" descr="G:\CCT - Service Training - Core Team - Generic\Curriculum Design &amp; Project Team\Ab Initio\YCproduct\day1sunCST\SKR_173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166061"/>
            <a:ext cx="3646754" cy="546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5364088" y="3030298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Open Book Activity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5364088" y="4358575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Food Session </a:t>
            </a:r>
          </a:p>
        </p:txBody>
      </p:sp>
      <p:sp>
        <p:nvSpPr>
          <p:cNvPr id="14" name="Rectangle 13">
            <a:hlinkClick r:id="rId2" action="ppaction://hlinksldjump"/>
          </p:cNvPr>
          <p:cNvSpPr/>
          <p:nvPr/>
        </p:nvSpPr>
        <p:spPr>
          <a:xfrm>
            <a:off x="6660232" y="436510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Food Tasting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6660232" y="3030298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Mapping my progress 1:1</a:t>
            </a:r>
          </a:p>
        </p:txBody>
      </p:sp>
    </p:spTree>
    <p:extLst>
      <p:ext uri="{BB962C8B-B14F-4D97-AF65-F5344CB8AC3E}">
        <p14:creationId xmlns:p14="http://schemas.microsoft.com/office/powerpoint/2010/main" val="1235945842"/>
      </p:ext>
    </p:extLst>
  </p:cSld>
  <p:clrMapOvr>
    <a:masterClrMapping/>
  </p:clrMapOvr>
  <p:transition spd="slow" advClick="0"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Equipment Familiarisation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Galley Activity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Container exploration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Group discussion and clarification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Equipment Demonstration Room </a:t>
            </a:r>
            <a:br>
              <a:rPr lang="en-GB" dirty="0"/>
            </a:br>
            <a:endParaRPr lang="en-GB" dirty="0"/>
          </a:p>
          <a:p>
            <a:r>
              <a:rPr lang="en-GB" dirty="0"/>
              <a:t>Explore the amenities and service equipment</a:t>
            </a:r>
            <a:br>
              <a:rPr lang="en-GB" dirty="0"/>
            </a:br>
            <a:r>
              <a:rPr lang="en-GB" dirty="0"/>
              <a:t>available in all cabins</a:t>
            </a:r>
          </a:p>
          <a:p>
            <a:endParaRPr lang="en-GB" dirty="0"/>
          </a:p>
        </p:txBody>
      </p:sp>
      <p:sp>
        <p:nvSpPr>
          <p:cNvPr id="3" name="AutoShape 2" descr="https://emirates.sharepoint.com/sites/ccp/cabin-crew-service-manual/PublishingImages/3221_0.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t="20808" r="4282" b="10984"/>
          <a:stretch/>
        </p:blipFill>
        <p:spPr bwMode="auto">
          <a:xfrm>
            <a:off x="6268279" y="5387521"/>
            <a:ext cx="2736304" cy="158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148" y="4025053"/>
            <a:ext cx="2018358" cy="1512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4" t="19810" r="4524" b="15950"/>
          <a:stretch/>
        </p:blipFill>
        <p:spPr bwMode="auto">
          <a:xfrm>
            <a:off x="5777730" y="2826403"/>
            <a:ext cx="2448272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90" t="9518" r="33006" b="9651"/>
          <a:stretch/>
        </p:blipFill>
        <p:spPr bwMode="auto">
          <a:xfrm>
            <a:off x="7994886" y="2549381"/>
            <a:ext cx="115212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68" t="29864" r="18409" b="30318"/>
          <a:stretch/>
        </p:blipFill>
        <p:spPr bwMode="auto">
          <a:xfrm>
            <a:off x="7487932" y="2201472"/>
            <a:ext cx="1224136" cy="576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756479"/>
            <a:ext cx="1613569" cy="240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8098302"/>
      </p:ext>
    </p:extLst>
  </p:cSld>
  <p:clrMapOvr>
    <a:masterClrMapping/>
  </p:clrMapOvr>
  <p:transition spd="slow" advClick="0"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Aircraft Familiarisation  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Cabin Familiarisation B777/A380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194" name="Picture 2" descr="http://www.emirates-empower.com/Images/ImageLibrary/A419257_20120731122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1" r="17129"/>
          <a:stretch/>
        </p:blipFill>
        <p:spPr bwMode="auto">
          <a:xfrm>
            <a:off x="4872979" y="4010532"/>
            <a:ext cx="2233443" cy="225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58987" y="2061630"/>
            <a:ext cx="5832648" cy="280076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numCol="2" rtlCol="0">
            <a:spAutoFit/>
          </a:bodyPr>
          <a:lstStyle/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Ships Paper Bag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Ships Library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Folding trolley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Menu bags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Cabin Dress materials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Headsets Bags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808080"/>
              </a:solidFill>
              <a:latin typeface="Arial" panose="020B0604020202020204" pitchFamily="34" charset="0"/>
            </a:endParaRP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Toy Bags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Bassinets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Blankets 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Emirates Holiday Brochure   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Seat Pocket Contents</a:t>
            </a:r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808080"/>
                </a:solidFill>
                <a:latin typeface="Arial" panose="020B0604020202020204" pitchFamily="34" charset="0"/>
              </a:rPr>
              <a:t>Dust Pan &amp; Brush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107" y="3918786"/>
            <a:ext cx="3532659" cy="26479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212082"/>
      </p:ext>
    </p:extLst>
  </p:cSld>
  <p:clrMapOvr>
    <a:masterClrMapping/>
  </p:clrMapOvr>
  <p:transition spd="slow" advClick="0"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Open Book Assessment activity 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Answer questions and explore seat pocket contents  printed materials and manual</a:t>
            </a:r>
          </a:p>
          <a:p>
            <a:endParaRPr lang="en-GB" dirty="0"/>
          </a:p>
        </p:txBody>
      </p:sp>
      <p:pic>
        <p:nvPicPr>
          <p:cNvPr id="22530" name="Picture 2" descr="https://emiratesgroup.sharepoint.com/sites/ccp/SliderImages/CC-Home/Df-Mag_863x37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337202"/>
            <a:ext cx="7200800" cy="30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65106"/>
      </p:ext>
    </p:extLst>
  </p:cSld>
  <p:clrMapOvr>
    <a:masterClrMapping/>
  </p:clrMapOvr>
  <p:transition spd="slow" advClick="0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Mapping my progress 1:1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19872" y="1260000"/>
            <a:ext cx="5364128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Through this learners will: 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  <a:p>
            <a:r>
              <a:rPr lang="en-GB" sz="1600" dirty="0"/>
              <a:t>Differentiate between the 4 competencies and key behaviour indicators </a:t>
            </a:r>
          </a:p>
          <a:p>
            <a:endParaRPr lang="en-GB" sz="1600" dirty="0"/>
          </a:p>
          <a:p>
            <a:r>
              <a:rPr lang="en-GB" sz="1600" dirty="0"/>
              <a:t>Complete a personalised development plan to evaluate progress throughout the 14 day course </a:t>
            </a:r>
          </a:p>
          <a:p>
            <a:endParaRPr lang="en-GB" sz="1600" dirty="0"/>
          </a:p>
          <a:p>
            <a:r>
              <a:rPr lang="en-GB" sz="1600" dirty="0"/>
              <a:t>The following will be maintained by trainer for each progress check: </a:t>
            </a:r>
          </a:p>
          <a:p>
            <a:endParaRPr lang="en-GB" sz="1600" dirty="0"/>
          </a:p>
          <a:p>
            <a:r>
              <a:rPr lang="en-GB" sz="1600" dirty="0"/>
              <a:t>1:1 time for learners to share their self-reflection in relation to “mapping your progress” and discuss their progress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7706" r="76501" b="15636"/>
          <a:stretch/>
        </p:blipFill>
        <p:spPr bwMode="auto">
          <a:xfrm>
            <a:off x="1187624" y="1380303"/>
            <a:ext cx="2126881" cy="4857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2195812"/>
      </p:ext>
    </p:extLst>
  </p:cSld>
  <p:clrMapOvr>
    <a:masterClrMapping/>
  </p:clrMapOvr>
  <p:transition spd="slow" advClick="0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Food Session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Special Meals</a:t>
            </a:r>
          </a:p>
          <a:p>
            <a:r>
              <a:rPr lang="en-GB" sz="1600" dirty="0"/>
              <a:t>Menu Cycles</a:t>
            </a:r>
          </a:p>
          <a:p>
            <a:r>
              <a:rPr lang="en-GB" sz="1600" dirty="0"/>
              <a:t>Reasons customers order special meals</a:t>
            </a:r>
          </a:p>
          <a:p>
            <a:r>
              <a:rPr lang="en-GB" sz="1600" dirty="0"/>
              <a:t>Special meal codes </a:t>
            </a:r>
          </a:p>
          <a:p>
            <a:r>
              <a:rPr lang="en-GB" sz="1600" dirty="0"/>
              <a:t>Nut Free meals</a:t>
            </a:r>
          </a:p>
          <a:p>
            <a:r>
              <a:rPr lang="en-GB" sz="1600" dirty="0"/>
              <a:t>Special meal loading and stickers</a:t>
            </a:r>
          </a:p>
          <a:p>
            <a:r>
              <a:rPr lang="en-GB" sz="1600" dirty="0"/>
              <a:t>Special meal delivery</a:t>
            </a:r>
          </a:p>
          <a:p>
            <a:r>
              <a:rPr lang="en-GB" sz="1600" dirty="0"/>
              <a:t>Customer interaction</a:t>
            </a:r>
          </a:p>
          <a:p>
            <a:pPr lvl="1"/>
            <a:r>
              <a:rPr lang="en-GB" sz="1600" dirty="0"/>
              <a:t>SPML delivery  3 steps</a:t>
            </a:r>
          </a:p>
          <a:p>
            <a:pPr lvl="1"/>
            <a:r>
              <a:rPr lang="en-GB" sz="1600" dirty="0"/>
              <a:t>SPML not available - problem solving</a:t>
            </a:r>
          </a:p>
          <a:p>
            <a:r>
              <a:rPr lang="en-GB" sz="1600" dirty="0" err="1"/>
              <a:t>Iftar</a:t>
            </a:r>
            <a:r>
              <a:rPr lang="en-GB" sz="1600" dirty="0"/>
              <a:t> boxes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Food Tasting Activity </a:t>
            </a:r>
          </a:p>
          <a:p>
            <a:r>
              <a:rPr lang="en-GB" sz="1600" dirty="0"/>
              <a:t>Learners taste a variety of food from the </a:t>
            </a:r>
            <a:br>
              <a:rPr lang="en-GB" sz="1600" dirty="0"/>
            </a:br>
            <a:r>
              <a:rPr lang="en-GB" sz="1600" dirty="0"/>
              <a:t>Emirates catering cuisine</a:t>
            </a:r>
          </a:p>
          <a:p>
            <a:r>
              <a:rPr lang="en-GB" sz="1600" dirty="0"/>
              <a:t>Add your dish to the mix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26" name="Picture 2" descr="G:\CCT - Service Training - Core Team - Generic\Curriculum Design &amp; Project Team\Ab Initio\YCproduct\day1ProductRm\SKR_0767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37" t="5600" r="7311" b="6250"/>
          <a:stretch/>
        </p:blipFill>
        <p:spPr bwMode="auto">
          <a:xfrm>
            <a:off x="5478183" y="2852936"/>
            <a:ext cx="3491880" cy="344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941073"/>
      </p:ext>
    </p:extLst>
  </p:cSld>
  <p:clrMapOvr>
    <a:masterClrMapping/>
  </p:clrMapOvr>
  <p:transition spd="slow" advClick="0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5 - Monday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6444208" y="156477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Welcome Services / Farewell Services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7751158" y="156477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Welcome Services Peer play Activity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6444208" y="4221088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EK03Plain-M01" panose="00000600000000000000" pitchFamily="2" charset="0"/>
                <a:cs typeface="EK03Plain-M01" panose="00000600000000000000" pitchFamily="2" charset="0"/>
              </a:rPr>
              <a:t>Bar Service Peer Play Activity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240" y="1550720"/>
            <a:ext cx="5124650" cy="382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7751158" y="289185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Bar session</a:t>
            </a:r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6444208" y="289185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Documentation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8381119"/>
      </p:ext>
    </p:extLst>
  </p:cSld>
  <p:clrMapOvr>
    <a:masterClrMapping/>
  </p:clrMapOvr>
  <p:transition spd="slow" advClick="0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Welcome Services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following topics will be covered:</a:t>
            </a:r>
          </a:p>
          <a:p>
            <a:endParaRPr lang="en-GB" dirty="0"/>
          </a:p>
          <a:p>
            <a:r>
              <a:rPr lang="en-GB" sz="1600" dirty="0"/>
              <a:t>Pre-boarding duties</a:t>
            </a:r>
          </a:p>
          <a:p>
            <a:r>
              <a:rPr lang="en-GB" sz="1600" dirty="0"/>
              <a:t>Ready to board concept / Galley Preparation</a:t>
            </a:r>
          </a:p>
          <a:p>
            <a:r>
              <a:rPr lang="en-GB" sz="1600" dirty="0"/>
              <a:t>Boarding</a:t>
            </a:r>
          </a:p>
          <a:p>
            <a:r>
              <a:rPr lang="en-GB" sz="1600" dirty="0"/>
              <a:t>Pro-active boarding </a:t>
            </a:r>
          </a:p>
          <a:p>
            <a:r>
              <a:rPr lang="en-GB" sz="1600" dirty="0"/>
              <a:t>Special category customers discussed in detail</a:t>
            </a:r>
          </a:p>
          <a:p>
            <a:r>
              <a:rPr lang="en-GB" sz="1600" dirty="0"/>
              <a:t>Welcome Services Demonstration</a:t>
            </a:r>
          </a:p>
          <a:p>
            <a:r>
              <a:rPr lang="en-GB" sz="1600" dirty="0"/>
              <a:t>Public Announcements (PA)</a:t>
            </a:r>
          </a:p>
          <a:p>
            <a:r>
              <a:rPr lang="en-GB" sz="1600" dirty="0"/>
              <a:t>Farewell Services</a:t>
            </a:r>
          </a:p>
          <a:p>
            <a:r>
              <a:rPr lang="en-GB" sz="1600" dirty="0"/>
              <a:t>Welcome Services practice: Peer : Peer Activity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0333499"/>
      </p:ext>
    </p:extLst>
  </p:cSld>
  <p:clrMapOvr>
    <a:masterClrMapping/>
  </p:clrMapOvr>
  <p:transition spd="slow" advClick="0"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Aircraft Documentation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8480" y="1260000"/>
            <a:ext cx="8424000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Discovery of the cabin crew service manual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Group activity to locate the information about:</a:t>
            </a:r>
          </a:p>
          <a:p>
            <a:endParaRPr lang="en-GB" dirty="0"/>
          </a:p>
          <a:p>
            <a:r>
              <a:rPr lang="en-GB" sz="1600" dirty="0"/>
              <a:t>Flight categories</a:t>
            </a:r>
          </a:p>
          <a:p>
            <a:r>
              <a:rPr lang="en-GB" sz="1600" dirty="0"/>
              <a:t>Meal Service details</a:t>
            </a:r>
          </a:p>
          <a:p>
            <a:r>
              <a:rPr lang="en-GB" sz="1600" dirty="0"/>
              <a:t>G2 General Duties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Crew portal identifying the locations and importance of:</a:t>
            </a:r>
          </a:p>
          <a:p>
            <a:endParaRPr lang="en-GB" dirty="0"/>
          </a:p>
          <a:p>
            <a:r>
              <a:rPr lang="en-GB" sz="1600" dirty="0"/>
              <a:t>Flight instructions</a:t>
            </a:r>
          </a:p>
          <a:p>
            <a:r>
              <a:rPr lang="en-GB" sz="1600" dirty="0"/>
              <a:t>On Board Updates</a:t>
            </a:r>
          </a:p>
          <a:p>
            <a:endParaRPr lang="en-GB" dirty="0"/>
          </a:p>
        </p:txBody>
      </p:sp>
      <p:pic>
        <p:nvPicPr>
          <p:cNvPr id="2050" name="Picture 2" descr="C:\Users\s382829\Desktop\image00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904" y="5074219"/>
            <a:ext cx="1728192" cy="170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s382829\Desktop\image002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399" y="5153845"/>
            <a:ext cx="1616199" cy="170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598" y="4318379"/>
            <a:ext cx="2737507" cy="245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97418"/>
      </p:ext>
    </p:extLst>
  </p:cSld>
  <p:clrMapOvr>
    <a:masterClrMapping/>
  </p:clrMapOvr>
  <p:transition spd="slow" advClick="0"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Bar Session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Bar Cart Description</a:t>
            </a:r>
          </a:p>
          <a:p>
            <a:pPr lvl="1"/>
            <a:r>
              <a:rPr lang="en-GB" sz="1600" dirty="0"/>
              <a:t>Inside and outside </a:t>
            </a:r>
          </a:p>
          <a:p>
            <a:r>
              <a:rPr lang="en-GB" dirty="0"/>
              <a:t>Exploration activity of bar cart contents</a:t>
            </a:r>
          </a:p>
          <a:p>
            <a:r>
              <a:rPr lang="en-GB" dirty="0"/>
              <a:t>Liqueurs discussion</a:t>
            </a:r>
          </a:p>
          <a:p>
            <a:r>
              <a:rPr lang="en-GB" dirty="0"/>
              <a:t>Wine discussion and demonstration</a:t>
            </a:r>
          </a:p>
          <a:p>
            <a:r>
              <a:rPr lang="en-GB" dirty="0"/>
              <a:t>Demonstration of drinks delivery by trainer</a:t>
            </a:r>
          </a:p>
          <a:p>
            <a:endParaRPr lang="en-GB" dirty="0"/>
          </a:p>
          <a:p>
            <a:r>
              <a:rPr lang="en-GB" dirty="0"/>
              <a:t>Route specific information</a:t>
            </a:r>
          </a:p>
          <a:p>
            <a:r>
              <a:rPr lang="en-GB" dirty="0"/>
              <a:t>Discussion of non-alcoholic bar carts </a:t>
            </a:r>
          </a:p>
          <a:p>
            <a:r>
              <a:rPr lang="en-GB" dirty="0"/>
              <a:t>Handling an Intoxicated Customer</a:t>
            </a:r>
          </a:p>
          <a:p>
            <a:pPr lvl="1"/>
            <a:r>
              <a:rPr lang="en-GB" sz="1600" dirty="0"/>
              <a:t>Recap on 4 D’s</a:t>
            </a:r>
          </a:p>
          <a:p>
            <a:endParaRPr lang="en-GB" dirty="0"/>
          </a:p>
          <a:p>
            <a:r>
              <a:rPr lang="en-GB" dirty="0"/>
              <a:t>Bar Service Peer : Peer  Activity</a:t>
            </a:r>
          </a:p>
          <a:p>
            <a:endParaRPr lang="en-GB" dirty="0"/>
          </a:p>
        </p:txBody>
      </p:sp>
      <p:sp>
        <p:nvSpPr>
          <p:cNvPr id="4" name="AutoShape 2" descr="https://emirates.sharepoint.com/sites/ccp/cabin-crew-service-manual/PublishingImages/3683_0.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8980" y="2148458"/>
            <a:ext cx="3157906" cy="470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1" t="37471" r="36923" b="23692"/>
          <a:stretch/>
        </p:blipFill>
        <p:spPr bwMode="auto">
          <a:xfrm>
            <a:off x="4774864" y="5052732"/>
            <a:ext cx="2088232" cy="1767109"/>
          </a:xfrm>
          <a:prstGeom prst="diamond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9269327"/>
      </p:ext>
    </p:extLst>
  </p:cSld>
  <p:clrMapOvr>
    <a:masterClrMapping/>
  </p:clrMapOvr>
  <p:transition spd="slow" advClick="0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219" name="Title 1"/>
          <p:cNvSpPr>
            <a:spLocks noGrp="1"/>
          </p:cNvSpPr>
          <p:nvPr>
            <p:ph type="ctrTitle"/>
          </p:nvPr>
        </p:nvSpPr>
        <p:spPr>
          <a:xfrm>
            <a:off x="360363" y="4679950"/>
            <a:ext cx="7685087" cy="1123384"/>
          </a:xfrm>
        </p:spPr>
        <p:txBody>
          <a:bodyPr/>
          <a:lstStyle/>
          <a:p>
            <a:r>
              <a:rPr lang="en-GB" altLang="en-US" dirty="0"/>
              <a:t>Emirates Ab initio Programme</a:t>
            </a:r>
            <a:br>
              <a:rPr lang="en-GB" altLang="en-US" dirty="0"/>
            </a:br>
            <a:r>
              <a:rPr lang="en-US" altLang="en-US" sz="2800" dirty="0"/>
              <a:t>Tomorrow’s Cabin Crew</a:t>
            </a:r>
            <a:endParaRPr lang="en-GB" alt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63500" y="79375"/>
            <a:ext cx="9017000" cy="6696075"/>
          </a:xfrm>
          <a:prstGeom prst="rect">
            <a:avLst/>
          </a:prstGeom>
          <a:noFill/>
          <a:ln w="177800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pic>
        <p:nvPicPr>
          <p:cNvPr id="9222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0"/>
            <a:ext cx="2254250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077611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6 - Tuesday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4" name="Rectangle 3">
            <a:hlinkClick r:id="rId2" action="ppaction://hlinksldjump"/>
          </p:cNvPr>
          <p:cNvSpPr/>
          <p:nvPr/>
        </p:nvSpPr>
        <p:spPr>
          <a:xfrm>
            <a:off x="5436096" y="1556792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Cart </a:t>
            </a:r>
            <a:b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</a:b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Set Up</a:t>
            </a:r>
          </a:p>
        </p:txBody>
      </p:sp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6734103" y="1556792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On-board Services LU/DN/HB</a:t>
            </a:r>
          </a:p>
          <a:p>
            <a:pPr algn="ctr"/>
            <a:r>
              <a:rPr lang="en-US" sz="1200" dirty="0">
                <a:latin typeface="EK03Plain-M01" panose="00000600000000000000" pitchFamily="2" charset="0"/>
                <a:cs typeface="EK03Plain-M01" panose="00000600000000000000" pitchFamily="2" charset="0"/>
              </a:rPr>
              <a:t>Demonstration and Practice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5434617" y="285293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Customer Service</a:t>
            </a:r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6732240" y="285293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Knowledge Assessment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1</a:t>
            </a:r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5436096" y="4151292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Hospitality: Galley </a:t>
            </a:r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Management</a:t>
            </a:r>
          </a:p>
        </p:txBody>
      </p:sp>
      <p:sp>
        <p:nvSpPr>
          <p:cNvPr id="12" name="Rectangle 11">
            <a:hlinkClick r:id="rId4" action="ppaction://hlinksldjump"/>
          </p:cNvPr>
          <p:cNvSpPr/>
          <p:nvPr/>
        </p:nvSpPr>
        <p:spPr>
          <a:xfrm>
            <a:off x="6724366" y="415746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Corporate Knowledge Progress Check</a:t>
            </a:r>
          </a:p>
        </p:txBody>
      </p:sp>
      <p:pic>
        <p:nvPicPr>
          <p:cNvPr id="13" name="Picture 2" descr="G:\CCT - Service Training - Core Team - Generic\Curriculum Design &amp; Project Team\Ab Initio\YCproduct\day2monCST\SKR_2139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4" r="34061"/>
          <a:stretch/>
        </p:blipFill>
        <p:spPr bwMode="auto">
          <a:xfrm>
            <a:off x="1331640" y="1556792"/>
            <a:ext cx="3863715" cy="470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62023"/>
      </p:ext>
    </p:extLst>
  </p:cSld>
  <p:clrMapOvr>
    <a:masterClrMapping/>
  </p:clrMapOvr>
  <p:transition spd="slow" advClick="0"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Cart Setup for LU/DN demonstration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Learners set up the carts using the modules book:</a:t>
            </a:r>
          </a:p>
          <a:p>
            <a:endParaRPr lang="en-GB" dirty="0"/>
          </a:p>
          <a:p>
            <a:r>
              <a:rPr lang="en-GB" dirty="0"/>
              <a:t>Bar cart </a:t>
            </a:r>
          </a:p>
          <a:p>
            <a:r>
              <a:rPr lang="en-GB" dirty="0"/>
              <a:t>Meal distribution cart – category 4 &amp; 5 </a:t>
            </a:r>
          </a:p>
          <a:p>
            <a:r>
              <a:rPr lang="en-GB" dirty="0"/>
              <a:t>Clearance cart with water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562219"/>
            <a:ext cx="2134692" cy="2668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669389"/>
            <a:ext cx="2196290" cy="2409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37" y="3792673"/>
            <a:ext cx="1596560" cy="24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5800272"/>
      </p:ext>
    </p:extLst>
  </p:cSld>
  <p:clrMapOvr>
    <a:masterClrMapping/>
  </p:clrMapOvr>
  <p:transition spd="slow" advClick="0"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Lunch / Dinner / Hot Breakfast Demo</a:t>
            </a:r>
            <a:br>
              <a:rPr lang="en-GB" sz="3200" dirty="0"/>
            </a:br>
            <a:r>
              <a:rPr lang="en-GB" sz="3200" dirty="0"/>
              <a:t> (Cat 3/4/5)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188560" y="1665360"/>
            <a:ext cx="6407776" cy="5004000"/>
          </a:xfrm>
        </p:spPr>
        <p:txBody>
          <a:bodyPr/>
          <a:lstStyle/>
          <a:p>
            <a:r>
              <a:rPr lang="en-GB" dirty="0"/>
              <a:t>Discussion and Demonstration of the Service Steps</a:t>
            </a:r>
            <a:br>
              <a:rPr lang="en-GB" dirty="0"/>
            </a:br>
            <a:endParaRPr lang="en-GB" dirty="0"/>
          </a:p>
          <a:p>
            <a:r>
              <a:rPr lang="en-GB" dirty="0"/>
              <a:t>Emphasis on importance of rolling service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Discussion of differences with Hot Breakfast service</a:t>
            </a:r>
            <a:br>
              <a:rPr lang="en-GB" dirty="0"/>
            </a:br>
            <a:endParaRPr lang="en-GB" dirty="0"/>
          </a:p>
          <a:p>
            <a:r>
              <a:rPr lang="en-GB" dirty="0"/>
              <a:t>Discussion of differences for LU/DN cat 1 and 2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616372"/>
      </p:ext>
    </p:extLst>
  </p:cSld>
  <p:clrMapOvr>
    <a:masterClrMapping/>
  </p:clrMapOvr>
  <p:transition spd="slow" advClick="0"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Lunch / Dinner Practice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0000" y="1052736"/>
            <a:ext cx="8424000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Learners practice serving meals and drinks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sz="1600" dirty="0"/>
              <a:t>Peer : peer observations:</a:t>
            </a:r>
          </a:p>
          <a:p>
            <a:r>
              <a:rPr lang="en-GB" sz="1600" dirty="0"/>
              <a:t>Learner 1: crew member – serves the meal/ drink</a:t>
            </a:r>
          </a:p>
          <a:p>
            <a:r>
              <a:rPr lang="en-GB" sz="1600" dirty="0"/>
              <a:t>Learner 2: the customer</a:t>
            </a:r>
          </a:p>
          <a:p>
            <a:r>
              <a:rPr lang="en-GB" sz="1600" dirty="0"/>
              <a:t>Learner 3: another customer</a:t>
            </a:r>
          </a:p>
          <a:p>
            <a:r>
              <a:rPr lang="en-GB" sz="1600" dirty="0"/>
              <a:t>Learner 4: the observer – has the checklist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Learners practice the following:</a:t>
            </a:r>
          </a:p>
          <a:p>
            <a:r>
              <a:rPr lang="en-GB" sz="1600" dirty="0"/>
              <a:t>Serving one alcoholic drink from the bar cart</a:t>
            </a:r>
          </a:p>
          <a:p>
            <a:r>
              <a:rPr lang="en-GB" sz="1600" dirty="0"/>
              <a:t>Serving two meal trays</a:t>
            </a:r>
          </a:p>
          <a:p>
            <a:r>
              <a:rPr lang="en-GB" sz="1600" dirty="0"/>
              <a:t>Serving one alcoholic drink from the drinks drawer </a:t>
            </a:r>
          </a:p>
          <a:p>
            <a:endParaRPr lang="en-GB" sz="1600" dirty="0"/>
          </a:p>
          <a:p>
            <a:pPr marL="0" indent="0">
              <a:buNone/>
            </a:pPr>
            <a:r>
              <a:rPr lang="en-GB" sz="1600" dirty="0"/>
              <a:t>Focus area of customer interaction:</a:t>
            </a:r>
          </a:p>
          <a:p>
            <a:r>
              <a:rPr lang="en-GB" sz="1600" dirty="0"/>
              <a:t>Personal demeanour  i.e. approachable, polite and friendly</a:t>
            </a:r>
          </a:p>
          <a:p>
            <a:r>
              <a:rPr lang="en-GB" sz="1600" dirty="0"/>
              <a:t>Body Language i.e. smile appropriately, appropriate eye contact and maintained appropriate posture</a:t>
            </a:r>
          </a:p>
          <a:p>
            <a:r>
              <a:rPr lang="en-GB" sz="1600" dirty="0"/>
              <a:t>Polite and appropriate service phrases </a:t>
            </a:r>
          </a:p>
          <a:p>
            <a:r>
              <a:rPr lang="en-GB" sz="1600" dirty="0"/>
              <a:t>Menu terminology when offering customer meals and drinks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7170" name="Picture 2" descr="G:\CCT - Service Training - Core Team - Generic\Curriculum Design &amp; Project Team\Ab Initio\YCproduct\day1sunCST\SKR_178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11" t="9068" r="51857" b="6775"/>
          <a:stretch/>
        </p:blipFill>
        <p:spPr bwMode="auto">
          <a:xfrm>
            <a:off x="6940911" y="2717640"/>
            <a:ext cx="1951569" cy="2529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290047"/>
      </p:ext>
    </p:extLst>
  </p:cSld>
  <p:clrMapOvr>
    <a:masterClrMapping/>
  </p:clrMapOvr>
  <p:transition spd="slow" advClick="0"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0000" y="1161304"/>
            <a:ext cx="8424000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Linked to Customer Service Day</a:t>
            </a:r>
          </a:p>
          <a:p>
            <a:r>
              <a:rPr lang="en-GB" sz="1600" dirty="0"/>
              <a:t>Basics of exceptional customer care</a:t>
            </a:r>
          </a:p>
          <a:p>
            <a:r>
              <a:rPr lang="en-GB" sz="1600" dirty="0"/>
              <a:t>Apply customer service skills in order to create a wow of hospitality and customer care experience</a:t>
            </a:r>
          </a:p>
          <a:p>
            <a:endParaRPr lang="en-GB" sz="1600" dirty="0"/>
          </a:p>
          <a:p>
            <a:r>
              <a:rPr lang="en-GB" sz="1600" dirty="0"/>
              <a:t>Customer Expectations</a:t>
            </a:r>
          </a:p>
          <a:p>
            <a:r>
              <a:rPr lang="en-GB" sz="1600" dirty="0"/>
              <a:t>Active listening</a:t>
            </a:r>
          </a:p>
          <a:p>
            <a:r>
              <a:rPr lang="en-GB" sz="1600" dirty="0"/>
              <a:t>Language Barriers</a:t>
            </a:r>
          </a:p>
          <a:p>
            <a:r>
              <a:rPr lang="en-GB" sz="1600" dirty="0"/>
              <a:t>Emotional Intelligence</a:t>
            </a:r>
          </a:p>
          <a:p>
            <a:r>
              <a:rPr lang="en-GB" sz="1600" dirty="0"/>
              <a:t>Ownership and Responsibility</a:t>
            </a:r>
          </a:p>
          <a:p>
            <a:r>
              <a:rPr lang="en-GB" sz="1600" dirty="0"/>
              <a:t>Positive acknowledgement </a:t>
            </a:r>
          </a:p>
          <a:p>
            <a:endParaRPr lang="en-GB" sz="1600" dirty="0"/>
          </a:p>
          <a:p>
            <a:r>
              <a:rPr lang="en-GB" sz="1600" dirty="0"/>
              <a:t>Acknowledgement Activity - Learners practice to answer customer scenarios</a:t>
            </a:r>
          </a:p>
          <a:p>
            <a:pPr lvl="1"/>
            <a:r>
              <a:rPr lang="en-GB" sz="1600" dirty="0"/>
              <a:t>Customer wants to visit flight deck</a:t>
            </a:r>
          </a:p>
          <a:p>
            <a:pPr lvl="1"/>
            <a:r>
              <a:rPr lang="en-GB" sz="1600" dirty="0"/>
              <a:t>Customer requests to pray in the middle of service</a:t>
            </a:r>
          </a:p>
          <a:p>
            <a:pPr lvl="1"/>
            <a:r>
              <a:rPr lang="en-GB" sz="1600" dirty="0"/>
              <a:t>Customer requests a beverage during boarding </a:t>
            </a:r>
          </a:p>
          <a:p>
            <a:pPr lvl="1"/>
            <a:r>
              <a:rPr lang="en-GB" sz="1600" dirty="0"/>
              <a:t>Customer requests bassinet on ground</a:t>
            </a:r>
          </a:p>
          <a:p>
            <a:pPr lvl="1"/>
            <a:r>
              <a:rPr lang="en-GB" sz="1600" dirty="0"/>
              <a:t>Customer requests for a free upgrade</a:t>
            </a:r>
          </a:p>
          <a:p>
            <a:pPr lvl="1"/>
            <a:r>
              <a:rPr lang="en-GB" sz="1600" dirty="0"/>
              <a:t>During boarding customer wants to offload himself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Care: Customer Service</a:t>
            </a:r>
          </a:p>
        </p:txBody>
      </p:sp>
      <p:sp>
        <p:nvSpPr>
          <p:cNvPr id="5" name="AutoShape 2" descr="https://emirates.sharepoint.com/sites/ccp/SDKBLandingPageImages/05%20Economy%20Clas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4" name="English Vingl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14637" y="5229200"/>
            <a:ext cx="2359607" cy="132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955836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Assessments x 3 </a:t>
            </a:r>
            <a:r>
              <a:rPr lang="en-GB" sz="1600" dirty="0"/>
              <a:t>( days 6, 8, 10 and 13)</a:t>
            </a:r>
            <a:br>
              <a:rPr lang="en-GB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 based assessment</a:t>
            </a:r>
          </a:p>
          <a:p>
            <a:r>
              <a:rPr lang="en-GB" dirty="0"/>
              <a:t>Pass mark: 80%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4399"/>
          <a:stretch/>
        </p:blipFill>
        <p:spPr bwMode="auto">
          <a:xfrm>
            <a:off x="1519524" y="2420888"/>
            <a:ext cx="6112348" cy="40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754272" y="1412776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Knowledge Assessment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93367675"/>
      </p:ext>
    </p:extLst>
  </p:cSld>
  <p:clrMapOvr>
    <a:masterClrMapping/>
  </p:clrMapOvr>
  <p:transition spd="slow" advClick="0">
    <p:strips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Galley Management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Discussion of the following:</a:t>
            </a:r>
          </a:p>
          <a:p>
            <a:r>
              <a:rPr lang="en-GB" dirty="0"/>
              <a:t>Galley Positions</a:t>
            </a:r>
          </a:p>
          <a:p>
            <a:endParaRPr lang="en-GB" dirty="0"/>
          </a:p>
          <a:p>
            <a:r>
              <a:rPr lang="en-GB" dirty="0"/>
              <a:t>Activity 1: Learners in 3 groups design a presentation on the following </a:t>
            </a:r>
          </a:p>
          <a:p>
            <a:r>
              <a:rPr lang="en-GB" dirty="0"/>
              <a:t>3 topics and must include duties and responsibilities of the galley operator:</a:t>
            </a:r>
          </a:p>
          <a:p>
            <a:r>
              <a:rPr lang="en-GB" dirty="0"/>
              <a:t>Pre Departure duties</a:t>
            </a:r>
          </a:p>
          <a:p>
            <a:r>
              <a:rPr lang="en-GB" dirty="0"/>
              <a:t>After take off and cruise duties</a:t>
            </a:r>
          </a:p>
          <a:p>
            <a:r>
              <a:rPr lang="en-GB" dirty="0"/>
              <a:t>Pre and post landing duties</a:t>
            </a:r>
          </a:p>
          <a:p>
            <a:endParaRPr lang="en-GB" dirty="0"/>
          </a:p>
          <a:p>
            <a:r>
              <a:rPr lang="en-GB" dirty="0"/>
              <a:t>Discussion of various forms</a:t>
            </a:r>
          </a:p>
          <a:p>
            <a:endParaRPr lang="en-GB" dirty="0"/>
          </a:p>
          <a:p>
            <a:r>
              <a:rPr lang="en-GB" dirty="0"/>
              <a:t>Activity 2: Equipment exploration</a:t>
            </a:r>
          </a:p>
          <a:p>
            <a:endParaRPr lang="en-GB" dirty="0"/>
          </a:p>
        </p:txBody>
      </p:sp>
      <p:pic>
        <p:nvPicPr>
          <p:cNvPr id="7170" name="Picture 2" descr="G:\CCT - Service Training - Core Team - Generic\Curriculum Design &amp; Project Team\Ab Initio\Training Photos\DSC_1485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04" r="40413"/>
          <a:stretch/>
        </p:blipFill>
        <p:spPr bwMode="auto">
          <a:xfrm>
            <a:off x="4782638" y="4106939"/>
            <a:ext cx="4067942" cy="2449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7743894" y="1052736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Hospitality: </a:t>
            </a:r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Galley Management</a:t>
            </a:r>
          </a:p>
        </p:txBody>
      </p:sp>
    </p:spTree>
    <p:extLst>
      <p:ext uri="{BB962C8B-B14F-4D97-AF65-F5344CB8AC3E}">
        <p14:creationId xmlns:p14="http://schemas.microsoft.com/office/powerpoint/2010/main" val="1957573934"/>
      </p:ext>
    </p:extLst>
  </p:cSld>
  <p:clrMapOvr>
    <a:masterClrMapping/>
  </p:clrMapOvr>
  <p:transition spd="slow" advClick="0"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Corporate Knowledge Presentation Brief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Corporate Knowledge Presentations Brief:</a:t>
            </a:r>
          </a:p>
          <a:p>
            <a:endParaRPr lang="en-GB" dirty="0"/>
          </a:p>
          <a:p>
            <a:r>
              <a:rPr lang="en-GB" sz="1600" dirty="0"/>
              <a:t>Learners are divided into groups of 3</a:t>
            </a:r>
          </a:p>
          <a:p>
            <a:r>
              <a:rPr lang="en-GB" sz="1600" dirty="0"/>
              <a:t>Each group will be given 1 topic to research</a:t>
            </a:r>
          </a:p>
          <a:p>
            <a:r>
              <a:rPr lang="en-GB" sz="1600" dirty="0"/>
              <a:t>Each group will have a maximum of 8 minutes to present their topic on Day 11 of the course</a:t>
            </a:r>
          </a:p>
          <a:p>
            <a:r>
              <a:rPr lang="en-GB" sz="1600" dirty="0"/>
              <a:t>Groups may present each topic in any way, but must not exceed 5 minutes</a:t>
            </a:r>
          </a:p>
          <a:p>
            <a:r>
              <a:rPr lang="en-GB" sz="1600" dirty="0"/>
              <a:t>Each group must answer the corporate knowledge questions relevant to their topic available in their module book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Topics:</a:t>
            </a:r>
          </a:p>
          <a:p>
            <a:endParaRPr lang="en-GB" dirty="0"/>
          </a:p>
          <a:p>
            <a:pPr>
              <a:buFont typeface="+mj-lt"/>
              <a:buAutoNum type="arabicPeriod"/>
            </a:pPr>
            <a:r>
              <a:rPr lang="en-GB" sz="1600" dirty="0"/>
              <a:t>Emirates Skywards programme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Emirates airline foundation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The Emirates Group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Emirates.com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Emirates High Street</a:t>
            </a:r>
          </a:p>
          <a:p>
            <a:pPr>
              <a:buFont typeface="+mj-lt"/>
              <a:buAutoNum type="arabicPeriod"/>
            </a:pPr>
            <a:r>
              <a:rPr lang="en-GB" sz="1600" dirty="0"/>
              <a:t>History of Emirates Group 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6" name="Rectangle 5">
            <a:hlinkClick r:id="rId2" action="ppaction://hlinksldjump"/>
          </p:cNvPr>
          <p:cNvSpPr/>
          <p:nvPr/>
        </p:nvSpPr>
        <p:spPr>
          <a:xfrm>
            <a:off x="7740352" y="1124744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Corporate Knowledge Progress Check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05" t="7065" r="16103" b="23810"/>
          <a:stretch/>
        </p:blipFill>
        <p:spPr bwMode="auto">
          <a:xfrm>
            <a:off x="4572000" y="3856945"/>
            <a:ext cx="3851226" cy="2454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365318"/>
      </p:ext>
    </p:extLst>
  </p:cSld>
  <p:clrMapOvr>
    <a:masterClrMapping/>
  </p:clrMapOvr>
  <p:transition spd="slow" advClick="0"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7 - Wednesday</a:t>
            </a:r>
            <a:br>
              <a:rPr lang="en-GB" dirty="0"/>
            </a:br>
            <a:endParaRPr lang="en-GB" dirty="0"/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7086140" y="2417440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We Care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5789996" y="3705602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 &amp; Customer Care Assessment: DEL</a:t>
            </a: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7086140" y="3717032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Delhi Debrief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060848"/>
            <a:ext cx="4714092" cy="3294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5789996" y="2417440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Winning Customer Loyalty</a:t>
            </a:r>
          </a:p>
        </p:txBody>
      </p:sp>
    </p:spTree>
    <p:extLst>
      <p:ext uri="{BB962C8B-B14F-4D97-AF65-F5344CB8AC3E}">
        <p14:creationId xmlns:p14="http://schemas.microsoft.com/office/powerpoint/2010/main" val="2319733146"/>
      </p:ext>
    </p:extLst>
  </p:cSld>
  <p:clrMapOvr>
    <a:masterClrMapping/>
  </p:clrMapOvr>
  <p:transition spd="slow" advClick="0"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Customer Care: Winning Customer Loyalty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importance of understanding the impact that our words have on our customers and on each other</a:t>
            </a:r>
          </a:p>
          <a:p>
            <a:r>
              <a:rPr lang="en-GB" sz="1400" dirty="0"/>
              <a:t>Rice Experiment video</a:t>
            </a:r>
          </a:p>
          <a:p>
            <a:r>
              <a:rPr lang="en-GB" sz="1400" dirty="0"/>
              <a:t>Positive words vs. negative words</a:t>
            </a:r>
          </a:p>
          <a:p>
            <a:r>
              <a:rPr lang="en-GB" sz="1400" dirty="0"/>
              <a:t>Managing Situations Framework:</a:t>
            </a:r>
          </a:p>
          <a:p>
            <a:pPr lvl="1"/>
            <a:r>
              <a:rPr lang="en-GB" sz="1200" dirty="0"/>
              <a:t>Positively acknowledge: Apologise-Emphasise / Give assurance</a:t>
            </a:r>
          </a:p>
          <a:p>
            <a:pPr lvl="1"/>
            <a:r>
              <a:rPr lang="en-GB" sz="1200" dirty="0"/>
              <a:t>Action Taken </a:t>
            </a:r>
          </a:p>
          <a:p>
            <a:pPr lvl="1"/>
            <a:r>
              <a:rPr lang="en-GB" sz="1200" dirty="0"/>
              <a:t>Discuss options / Give the news </a:t>
            </a:r>
          </a:p>
          <a:p>
            <a:pPr lvl="1"/>
            <a:r>
              <a:rPr lang="en-GB" sz="1200" dirty="0"/>
              <a:t>Follow up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Learners practice how to positively acknowledge customer requests</a:t>
            </a:r>
          </a:p>
          <a:p>
            <a:pPr marL="0" indent="0">
              <a:buNone/>
            </a:pPr>
            <a:r>
              <a:rPr lang="en-GB" sz="1400" dirty="0"/>
              <a:t>Customer Scenarios Activity </a:t>
            </a:r>
          </a:p>
          <a:p>
            <a:r>
              <a:rPr lang="en-GB" sz="1200" dirty="0"/>
              <a:t>Customer wants to visit First Class </a:t>
            </a:r>
          </a:p>
          <a:p>
            <a:r>
              <a:rPr lang="en-GB" sz="1200" dirty="0"/>
              <a:t>Customer insists on a free upgrade</a:t>
            </a:r>
          </a:p>
          <a:p>
            <a:r>
              <a:rPr lang="en-GB" sz="1200" dirty="0"/>
              <a:t>Customer wants crew’s personal number </a:t>
            </a:r>
          </a:p>
          <a:p>
            <a:r>
              <a:rPr lang="en-GB" sz="1200" dirty="0"/>
              <a:t>Customer wants a low calorie meal </a:t>
            </a:r>
          </a:p>
          <a:p>
            <a:r>
              <a:rPr lang="en-GB" sz="1200" dirty="0"/>
              <a:t>Customer wants to sleep in business class</a:t>
            </a:r>
          </a:p>
          <a:p>
            <a:r>
              <a:rPr lang="en-GB" sz="1200" dirty="0"/>
              <a:t>Parent with infant insist on bassinet </a:t>
            </a:r>
          </a:p>
          <a:p>
            <a:r>
              <a:rPr lang="en-GB" sz="1200" dirty="0"/>
              <a:t>Colleague as a customer request items from business class</a:t>
            </a:r>
          </a:p>
          <a:p>
            <a:r>
              <a:rPr lang="en-GB" sz="1200" dirty="0"/>
              <a:t>Customer offers you a tip for the excellent service offered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Rectangle 9">
            <a:hlinkClick r:id="rId4" action="ppaction://hlinksldjump"/>
          </p:cNvPr>
          <p:cNvSpPr/>
          <p:nvPr/>
        </p:nvSpPr>
        <p:spPr>
          <a:xfrm>
            <a:off x="7740352" y="1484784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Winning Customer Loyalty</a:t>
            </a:r>
          </a:p>
        </p:txBody>
      </p:sp>
      <p:pic>
        <p:nvPicPr>
          <p:cNvPr id="4" name="Masaru Emoto's Rice Experim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52118" y="4797152"/>
            <a:ext cx="2831882" cy="159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83906"/>
      </p:ext>
    </p:extLst>
  </p:cSld>
  <p:clrMapOvr>
    <a:masterClrMapping/>
  </p:clrMapOvr>
  <p:transition spd="slow" advClick="0">
    <p:strips dir="rd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Tomorrow’s Cabin Crew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Tomorrows Cabincrew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2600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13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Customer Care: We Care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Recap from Home studies / We Care video</a:t>
            </a:r>
          </a:p>
          <a:p>
            <a:endParaRPr lang="en-GB" dirty="0"/>
          </a:p>
          <a:p>
            <a:r>
              <a:rPr lang="en-GB" dirty="0"/>
              <a:t>All 3 cycles discussed and practiced in the CST using appropriate service phrases and promoting Emirates products 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9" b="3849"/>
          <a:stretch>
            <a:fillRect/>
          </a:stretch>
        </p:blipFill>
        <p:spPr/>
      </p:pic>
      <p:pic>
        <p:nvPicPr>
          <p:cNvPr id="10" name="Picture Placeholder 9"/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72" b="8272"/>
          <a:stretch>
            <a:fillRect/>
          </a:stretch>
        </p:blipFill>
        <p:spPr/>
      </p:pic>
      <p:pic>
        <p:nvPicPr>
          <p:cNvPr id="11" name="Picture Placeholder 10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4" b="71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13804370"/>
      </p:ext>
    </p:extLst>
  </p:cSld>
  <p:clrMapOvr>
    <a:masterClrMapping/>
  </p:clrMapOvr>
  <p:transition spd="slow" advClick="0">
    <p:strips dir="r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br>
              <a:rPr lang="en-GB" sz="2000" dirty="0"/>
            </a:br>
            <a:r>
              <a:rPr lang="en-GB" sz="2000" dirty="0"/>
              <a:t>Karachi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Simulation of flight to Karachi includes: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Team talk with Cabin Supervisor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Pre-flight Security Search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Boarding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Welcome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Securing and passing checks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In-flight service (Hot Breakfast Cat 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Customer interaction/care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Farewell service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Disembarkation</a:t>
            </a:r>
          </a:p>
          <a:p>
            <a:endParaRPr lang="en-GB" sz="1200" dirty="0"/>
          </a:p>
          <a:p>
            <a:pPr marL="0" indent="0">
              <a:buNone/>
            </a:pPr>
            <a:r>
              <a:rPr lang="en-GB" dirty="0"/>
              <a:t>Assessment Details: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Assessment is assessed by trainers and recorded in continual assessment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Half of the learners act as cabin crew, the other half as customers including a range of special category customers: HVC, Deportee, UM, Visually impaired, Honeymooners, WCHR and Qantas HVC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Trainers act as customers and support learners as Captain, Purser, CSV, and trainer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Trainers observe overall achievement in the 4 competencies: Customer Service Orientation, Professionalism, Teamwork and Organizing for Results</a:t>
            </a:r>
          </a:p>
          <a:p>
            <a:endParaRPr lang="en-GB" dirty="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>
          <a:xfrm>
            <a:off x="6876256" y="1260475"/>
            <a:ext cx="2016125" cy="2232025"/>
          </a:xfrm>
        </p:spPr>
      </p:pic>
    </p:spTree>
    <p:extLst>
      <p:ext uri="{BB962C8B-B14F-4D97-AF65-F5344CB8AC3E}">
        <p14:creationId xmlns:p14="http://schemas.microsoft.com/office/powerpoint/2010/main" val="1940856653"/>
      </p:ext>
    </p:extLst>
  </p:cSld>
  <p:clrMapOvr>
    <a:masterClrMapping/>
  </p:clrMapOvr>
  <p:transition spd="slow" advClick="0"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8 - Thursday</a:t>
            </a:r>
            <a:br>
              <a:rPr lang="en-GB" sz="3200" dirty="0"/>
            </a:br>
            <a:endParaRPr lang="en-GB" sz="3200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8" y="2213991"/>
            <a:ext cx="4639056" cy="3096768"/>
          </a:xfr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5923389" y="1844824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 &amp; Customer Care Assessment: KHI</a:t>
            </a:r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7236296" y="3191118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Knowledge Assessment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2</a:t>
            </a:r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923389" y="3191118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On-board Services LB/AT/CB</a:t>
            </a:r>
          </a:p>
          <a:p>
            <a:pPr algn="ctr"/>
            <a:r>
              <a:rPr lang="en-US" sz="1200" dirty="0">
                <a:latin typeface="EK03Plain-M01" panose="00000600000000000000" pitchFamily="2" charset="0"/>
                <a:cs typeface="EK03Plain-M01" panose="00000600000000000000" pitchFamily="2" charset="0"/>
              </a:rPr>
              <a:t>Demonstration and Practice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5903640" y="4509120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Progress Check 1:1</a:t>
            </a:r>
          </a:p>
        </p:txBody>
      </p:sp>
      <p:sp>
        <p:nvSpPr>
          <p:cNvPr id="10" name="Rectangle 9">
            <a:hlinkClick r:id="rId3" action="ppaction://hlinksldjump"/>
          </p:cNvPr>
          <p:cNvSpPr/>
          <p:nvPr/>
        </p:nvSpPr>
        <p:spPr>
          <a:xfrm>
            <a:off x="7236296" y="4509120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KHI </a:t>
            </a:r>
          </a:p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Debrief</a:t>
            </a:r>
          </a:p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1:1</a:t>
            </a:r>
          </a:p>
        </p:txBody>
      </p:sp>
      <p:sp>
        <p:nvSpPr>
          <p:cNvPr id="11" name="Rectangle 10">
            <a:hlinkClick r:id="rId4" action="ppaction://hlinksldjump"/>
          </p:cNvPr>
          <p:cNvSpPr/>
          <p:nvPr/>
        </p:nvSpPr>
        <p:spPr>
          <a:xfrm>
            <a:off x="7219533" y="1844824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Cart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Set up</a:t>
            </a:r>
          </a:p>
        </p:txBody>
      </p:sp>
    </p:spTree>
    <p:extLst>
      <p:ext uri="{BB962C8B-B14F-4D97-AF65-F5344CB8AC3E}">
        <p14:creationId xmlns:p14="http://schemas.microsoft.com/office/powerpoint/2010/main" val="2196729020"/>
      </p:ext>
    </p:extLst>
  </p:cSld>
  <p:clrMapOvr>
    <a:masterClrMapping/>
  </p:clrMapOvr>
  <p:transition spd="slow" advClick="0"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r>
              <a:rPr lang="en-GB" sz="2000" dirty="0"/>
              <a:t>Delhi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Simulation of flight to Delhi includes:</a:t>
            </a:r>
          </a:p>
          <a:p>
            <a:r>
              <a:rPr lang="en-GB" sz="1400" dirty="0"/>
              <a:t>Team talk with Cabin Supervisor</a:t>
            </a:r>
          </a:p>
          <a:p>
            <a:r>
              <a:rPr lang="en-GB" sz="1400" dirty="0"/>
              <a:t>Pre-flight Security Search</a:t>
            </a:r>
          </a:p>
          <a:p>
            <a:r>
              <a:rPr lang="en-GB" sz="1400" dirty="0"/>
              <a:t>Boarding </a:t>
            </a:r>
          </a:p>
          <a:p>
            <a:r>
              <a:rPr lang="en-GB" sz="1400" dirty="0"/>
              <a:t>Welcome Services</a:t>
            </a:r>
          </a:p>
          <a:p>
            <a:r>
              <a:rPr lang="en-GB" sz="1400" dirty="0"/>
              <a:t>Manual Safety Demonstration</a:t>
            </a:r>
          </a:p>
          <a:p>
            <a:r>
              <a:rPr lang="en-GB" sz="1400" dirty="0"/>
              <a:t>Securing and passing checks</a:t>
            </a:r>
          </a:p>
          <a:p>
            <a:r>
              <a:rPr lang="en-GB" sz="1400" dirty="0"/>
              <a:t>In-flight service (Lunch Cat 3)</a:t>
            </a:r>
          </a:p>
          <a:p>
            <a:r>
              <a:rPr lang="en-GB" sz="1400" dirty="0"/>
              <a:t>Customer interaction/care</a:t>
            </a:r>
          </a:p>
          <a:p>
            <a:r>
              <a:rPr lang="en-GB" sz="1400" dirty="0"/>
              <a:t>We Care</a:t>
            </a:r>
          </a:p>
          <a:p>
            <a:r>
              <a:rPr lang="en-GB" sz="1400" dirty="0"/>
              <a:t>Farewell service</a:t>
            </a:r>
          </a:p>
          <a:p>
            <a:r>
              <a:rPr lang="en-GB" sz="1400" dirty="0"/>
              <a:t>Disembarkation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Assessment Details:</a:t>
            </a:r>
          </a:p>
          <a:p>
            <a:r>
              <a:rPr lang="en-GB" sz="1400" dirty="0"/>
              <a:t>Trainer acts as CSV in the galley, leading by example and supporting learners </a:t>
            </a:r>
          </a:p>
          <a:p>
            <a:r>
              <a:rPr lang="en-GB" sz="1400" dirty="0"/>
              <a:t>Assessment is peer assessed</a:t>
            </a:r>
          </a:p>
          <a:p>
            <a:r>
              <a:rPr lang="en-GB" sz="1400" dirty="0"/>
              <a:t>Half of the learners act as cabin crew, the other half as customers including a variety of special category customers: HVC, Deportee, UM, Visually impaired, Honeymooners, WCHR and QF HVC</a:t>
            </a:r>
          </a:p>
          <a:p>
            <a:r>
              <a:rPr lang="en-GB" sz="1400" dirty="0"/>
              <a:t>Integrated scenarios: Oven Smoke, </a:t>
            </a:r>
            <a:r>
              <a:rPr lang="en-GB" sz="1400" dirty="0" err="1"/>
              <a:t>Hatrack</a:t>
            </a:r>
            <a:r>
              <a:rPr lang="en-GB" sz="1400" dirty="0"/>
              <a:t> space, Turbulence, Intoxicated customer</a:t>
            </a:r>
          </a:p>
          <a:p>
            <a:r>
              <a:rPr lang="en-GB" sz="1400" dirty="0"/>
              <a:t>Other trainer acts as customer and supports learners as Purser, Captain and trainer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 descr="http://www.allindiatravelsinfo.com/gifs1/india-gat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2780928"/>
            <a:ext cx="3168352" cy="194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189914"/>
      </p:ext>
    </p:extLst>
  </p:cSld>
  <p:clrMapOvr>
    <a:masterClrMapping/>
  </p:clrMapOvr>
  <p:transition spd="slow" advClick="0"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Cart Setup for LB/AT/CB/EB 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Learners set up the carts using the modules book:</a:t>
            </a:r>
          </a:p>
          <a:p>
            <a:pPr>
              <a:lnSpc>
                <a:spcPct val="150000"/>
              </a:lnSpc>
            </a:pPr>
            <a:r>
              <a:rPr lang="en-GB" dirty="0"/>
              <a:t>1 Light bites bar beverage meal carts</a:t>
            </a:r>
          </a:p>
          <a:p>
            <a:pPr>
              <a:lnSpc>
                <a:spcPct val="150000"/>
              </a:lnSpc>
            </a:pPr>
            <a:r>
              <a:rPr lang="en-GB" dirty="0"/>
              <a:t>1 AT cart &amp; LB clearance carts</a:t>
            </a:r>
          </a:p>
          <a:p>
            <a:pPr>
              <a:lnSpc>
                <a:spcPct val="150000"/>
              </a:lnSpc>
            </a:pPr>
            <a:r>
              <a:rPr lang="en-GB" dirty="0"/>
              <a:t>1 Bar beverage cart</a:t>
            </a:r>
          </a:p>
          <a:p>
            <a:endParaRPr lang="en-GB" dirty="0"/>
          </a:p>
        </p:txBody>
      </p:sp>
      <p:sp>
        <p:nvSpPr>
          <p:cNvPr id="3" name="AutoShape 2" descr="https://emirates.sharepoint.com/sites/ccp/cabin-crew-service-manual/PublishingImages/3688_0.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58638">
            <a:off x="4886055" y="3020918"/>
            <a:ext cx="2626785" cy="391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9895" y="2950773"/>
            <a:ext cx="2463022" cy="3673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8476650"/>
      </p:ext>
    </p:extLst>
  </p:cSld>
  <p:clrMapOvr>
    <a:masterClrMapping/>
  </p:clrMapOvr>
  <p:transition spd="slow" advClick="0">
    <p:strips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LB/AT/CB Demo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Discussion and Demonstration of the Service Steps:</a:t>
            </a:r>
          </a:p>
          <a:p>
            <a:endParaRPr lang="en-GB" dirty="0"/>
          </a:p>
          <a:p>
            <a:pPr>
              <a:buFont typeface="+mj-lt"/>
              <a:buAutoNum type="arabicPeriod"/>
            </a:pPr>
            <a:r>
              <a:rPr lang="en-GB" dirty="0"/>
              <a:t>Special meals</a:t>
            </a:r>
          </a:p>
          <a:p>
            <a:pPr>
              <a:buFont typeface="+mj-lt"/>
              <a:buAutoNum type="arabicPeriod"/>
            </a:pPr>
            <a:r>
              <a:rPr lang="en-GB" dirty="0"/>
              <a:t>Light Bites delivery with drinks (Bar beverage meal cart)</a:t>
            </a:r>
          </a:p>
          <a:p>
            <a:pPr lvl="1"/>
            <a:r>
              <a:rPr lang="en-GB" dirty="0"/>
              <a:t>4 corner style service</a:t>
            </a:r>
          </a:p>
          <a:p>
            <a:pPr lvl="1"/>
            <a:r>
              <a:rPr lang="en-GB" dirty="0"/>
              <a:t>Highlighting the ‘Golden Rule’ </a:t>
            </a:r>
          </a:p>
          <a:p>
            <a:pPr lvl="1"/>
            <a:r>
              <a:rPr lang="en-GB" dirty="0"/>
              <a:t>Discussing the buddy system</a:t>
            </a:r>
          </a:p>
          <a:p>
            <a:pPr>
              <a:buFont typeface="+mj-lt"/>
              <a:buAutoNum type="arabicPeriod"/>
            </a:pPr>
            <a:r>
              <a:rPr lang="en-GB" dirty="0"/>
              <a:t>Light Bites clearance</a:t>
            </a:r>
          </a:p>
          <a:p>
            <a:pPr>
              <a:buFont typeface="+mj-lt"/>
              <a:buAutoNum type="arabicPeriod"/>
            </a:pPr>
            <a:r>
              <a:rPr lang="en-GB" dirty="0"/>
              <a:t>Final cabin clearance</a:t>
            </a:r>
          </a:p>
          <a:p>
            <a:pPr lvl="1"/>
            <a:r>
              <a:rPr lang="en-GB" sz="1400" dirty="0"/>
              <a:t>Discussion of  the following:</a:t>
            </a:r>
          </a:p>
          <a:p>
            <a:pPr lvl="1"/>
            <a:r>
              <a:rPr lang="en-GB" sz="1400" dirty="0"/>
              <a:t>Pizza preparation</a:t>
            </a:r>
          </a:p>
          <a:p>
            <a:pPr lvl="1"/>
            <a:r>
              <a:rPr lang="en-GB" sz="1400" dirty="0"/>
              <a:t>Snack basket/box in Economy class</a:t>
            </a:r>
          </a:p>
          <a:p>
            <a:pPr lvl="1"/>
            <a:endParaRPr lang="en-GB" sz="1400" dirty="0"/>
          </a:p>
          <a:p>
            <a:r>
              <a:rPr lang="en-GB" dirty="0"/>
              <a:t>LB/ AT/CB/EB Practice – Peer: peer assessed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4098" name="Picture 2" descr="G:\CCT - Service Training - Core Team - Generic\Curriculum Design &amp; Project Team\Ab Initio\YCproduct\day2monCST\SKR_2168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17" t="10473" r="9715"/>
          <a:stretch/>
        </p:blipFill>
        <p:spPr bwMode="auto">
          <a:xfrm>
            <a:off x="5724128" y="4250743"/>
            <a:ext cx="3178737" cy="238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415332"/>
      </p:ext>
    </p:extLst>
  </p:cSld>
  <p:clrMapOvr>
    <a:masterClrMapping/>
  </p:clrMapOvr>
  <p:transition spd="slow" advClick="0">
    <p:strips dir="r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Progress Check 1:1 / DEL Debrief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59832" y="1260000"/>
            <a:ext cx="5724168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Through this learners will: </a:t>
            </a:r>
          </a:p>
          <a:p>
            <a:endParaRPr lang="en-GB" dirty="0"/>
          </a:p>
          <a:p>
            <a:r>
              <a:rPr lang="en-GB" sz="1400" dirty="0"/>
              <a:t>Complete a 2nd personalised development plan to evaluate progress throughout 4 months of flying </a:t>
            </a:r>
          </a:p>
          <a:p>
            <a:r>
              <a:rPr lang="en-GB" sz="1400" dirty="0"/>
              <a:t>Reflect and discuss personal performance through 1:1 meeting with trainers </a:t>
            </a:r>
          </a:p>
          <a:p>
            <a:r>
              <a:rPr lang="en-GB" sz="1400" dirty="0"/>
              <a:t>Discussion of performance with regards to DEL practical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The following will be maintained by trainer for each progress check: </a:t>
            </a:r>
          </a:p>
          <a:p>
            <a:endParaRPr lang="en-GB" dirty="0"/>
          </a:p>
          <a:p>
            <a:r>
              <a:rPr lang="en-GB" sz="1400" dirty="0"/>
              <a:t>Discussion is noted on continual assessment form under professionalism and any other relevant competencies </a:t>
            </a:r>
          </a:p>
          <a:p>
            <a:r>
              <a:rPr lang="en-GB" sz="1400" dirty="0"/>
              <a:t>Learners share observations made and offer additional support and/or guidance to learner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755576" y="1333495"/>
            <a:ext cx="2088232" cy="4857010"/>
            <a:chOff x="1187624" y="1596326"/>
            <a:chExt cx="2088232" cy="4857010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 t="27706" r="85171" b="15636"/>
            <a:stretch/>
          </p:blipFill>
          <p:spPr bwMode="auto">
            <a:xfrm>
              <a:off x="1187624" y="1596327"/>
              <a:ext cx="937785" cy="48570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502" t="27706" r="68732" b="15636"/>
            <a:stretch/>
          </p:blipFill>
          <p:spPr bwMode="auto">
            <a:xfrm>
              <a:off x="2210643" y="1596326"/>
              <a:ext cx="1065213" cy="48570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1283585559"/>
      </p:ext>
    </p:extLst>
  </p:cSld>
  <p:clrMapOvr>
    <a:masterClrMapping/>
  </p:clrMapOvr>
  <p:transition spd="slow" advClick="0"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9 - Sunday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2" name="AutoShape 2" descr="https://emirates.sharepoint.com/sites/ccp/career/PublishingImages/Pages/news/Promotional-Opportunity-First-Class-Jun/First-Class-555x354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5922243" y="1863097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Hospitality: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Bar Paperwork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4" name="Rectangle 13">
            <a:hlinkClick r:id="rId2" action="ppaction://hlinksldjump"/>
          </p:cNvPr>
          <p:cNvSpPr/>
          <p:nvPr/>
        </p:nvSpPr>
        <p:spPr>
          <a:xfrm>
            <a:off x="7218387" y="1863097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Anticipate &amp; Manage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5922243" y="3151259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 &amp; Customer Care Assessment: JFK</a:t>
            </a:r>
          </a:p>
        </p:txBody>
      </p:sp>
      <p:sp>
        <p:nvSpPr>
          <p:cNvPr id="16" name="Rectangle 15">
            <a:hlinkClick r:id="rId2" action="ppaction://hlinksldjump"/>
          </p:cNvPr>
          <p:cNvSpPr/>
          <p:nvPr/>
        </p:nvSpPr>
        <p:spPr>
          <a:xfrm>
            <a:off x="7218387" y="3162689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JFK Group Debrief</a:t>
            </a:r>
          </a:p>
        </p:txBody>
      </p:sp>
      <p:sp>
        <p:nvSpPr>
          <p:cNvPr id="17" name="Rectangle 16">
            <a:hlinkClick r:id="rId3" action="ppaction://hlinksldjump"/>
          </p:cNvPr>
          <p:cNvSpPr/>
          <p:nvPr/>
        </p:nvSpPr>
        <p:spPr>
          <a:xfrm>
            <a:off x="5941809" y="4427587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Corporate Knowledge Progress Check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99" y="2359171"/>
            <a:ext cx="4508632" cy="2875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8878359"/>
      </p:ext>
    </p:extLst>
  </p:cSld>
  <p:clrMapOvr>
    <a:masterClrMapping/>
  </p:clrMapOvr>
  <p:transition spd="slow" advClick="0">
    <p:strips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ABC Bar Paperwork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Learners complete 2 ABC Bar Paperwork exercises for home studies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Compare home studies to PTT slide examples:</a:t>
            </a:r>
          </a:p>
          <a:p>
            <a:pPr lvl="1"/>
            <a:r>
              <a:rPr lang="en-GB" sz="1400" dirty="0"/>
              <a:t>DXB - SIN</a:t>
            </a:r>
          </a:p>
          <a:p>
            <a:pPr lvl="1"/>
            <a:r>
              <a:rPr lang="en-GB" sz="1400" dirty="0"/>
              <a:t>SIN – MEL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In class, learners complete another set:</a:t>
            </a:r>
          </a:p>
          <a:p>
            <a:pPr lvl="1"/>
            <a:r>
              <a:rPr lang="en-GB" sz="1400" dirty="0"/>
              <a:t>DXB – LHR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C209 discussion</a:t>
            </a:r>
          </a:p>
          <a:p>
            <a:r>
              <a:rPr lang="en-GB" sz="1400" dirty="0"/>
              <a:t>Paperwork requirement for UK destination</a:t>
            </a:r>
          </a:p>
          <a:p>
            <a:r>
              <a:rPr lang="en-GB" sz="1400" dirty="0"/>
              <a:t>How to fill it in</a:t>
            </a:r>
          </a:p>
          <a:p>
            <a:r>
              <a:rPr lang="en-GB" sz="1400" dirty="0"/>
              <a:t>Distribution procedure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Learners complete 1 example of C209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61" y="3176153"/>
            <a:ext cx="2082163" cy="3212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2805131"/>
      </p:ext>
    </p:extLst>
  </p:cSld>
  <p:clrMapOvr>
    <a:masterClrMapping/>
  </p:clrMapOvr>
  <p:transition spd="slow" advClick="0">
    <p:strips dir="r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Customer Feedback Topics:</a:t>
            </a:r>
          </a:p>
          <a:p>
            <a:pPr lvl="1"/>
            <a:r>
              <a:rPr lang="en-GB" sz="1400" dirty="0"/>
              <a:t>Crew behaviour</a:t>
            </a:r>
          </a:p>
          <a:p>
            <a:pPr lvl="1"/>
            <a:r>
              <a:rPr lang="en-GB" sz="1400" dirty="0"/>
              <a:t>Products &amp; Services</a:t>
            </a:r>
          </a:p>
          <a:p>
            <a:pPr lvl="1"/>
            <a:r>
              <a:rPr lang="en-GB" sz="1400" dirty="0"/>
              <a:t>Aircraft interiors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Anticipating and managing our special category customer’s needs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Trainers role play a service recovery scenario following the managing situations framework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Customer Service Activity</a:t>
            </a:r>
          </a:p>
          <a:p>
            <a:pPr marL="0" indent="0">
              <a:buNone/>
            </a:pPr>
            <a:r>
              <a:rPr lang="en-GB" sz="1600" dirty="0"/>
              <a:t>Learners role play the following scenarios; </a:t>
            </a:r>
          </a:p>
          <a:p>
            <a:pPr lvl="1"/>
            <a:r>
              <a:rPr lang="en-GB" sz="1400" dirty="0"/>
              <a:t>Excess baggage</a:t>
            </a:r>
          </a:p>
          <a:p>
            <a:pPr lvl="1"/>
            <a:r>
              <a:rPr lang="en-GB" sz="1400" dirty="0"/>
              <a:t>Accidental Spillage of Red Wine</a:t>
            </a:r>
          </a:p>
          <a:p>
            <a:pPr lvl="1"/>
            <a:r>
              <a:rPr lang="en-GB" sz="1400" dirty="0"/>
              <a:t>Reclined seat during meal service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AutoShape 2" descr="https://emirates.sharepoint.com/sites/ccp/SDKBLandingPageImages/05%20Economy%20Class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pic>
        <p:nvPicPr>
          <p:cNvPr id="9" name="Picture 2" descr="G:\CCT - Service Training - Core Team - Generic\Curriculum Design &amp; Project Team\Ab Initio\YCproduct\day2monCST\SKR_1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089" y="3717032"/>
            <a:ext cx="1982853" cy="2969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Care: Anticipate &amp; Manage</a:t>
            </a:r>
          </a:p>
        </p:txBody>
      </p:sp>
    </p:spTree>
    <p:extLst>
      <p:ext uri="{BB962C8B-B14F-4D97-AF65-F5344CB8AC3E}">
        <p14:creationId xmlns:p14="http://schemas.microsoft.com/office/powerpoint/2010/main" val="624556928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Course Duration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60000" y="2041011"/>
            <a:ext cx="8424000" cy="6568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Previous Ab initio course duration:</a:t>
            </a:r>
            <a:endParaRPr lang="en-GB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73059"/>
            <a:ext cx="9144000" cy="1171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41993"/>
            <a:ext cx="9144000" cy="116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360000" y="4201186"/>
            <a:ext cx="8424000" cy="656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EK03Plain-M01" pitchFamily="2" charset="0"/>
              <a:buChar char="•"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EK03Plain-M01" pitchFamily="2" charset="0"/>
              <a:buChar char="•"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EK03Plain-M01" pitchFamily="2" charset="0"/>
              <a:buChar char="•"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EK03Plain-M01" pitchFamily="2" charset="0"/>
              <a:buChar char="•"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EK03Plain-M01" pitchFamily="2" charset="0"/>
              <a:buChar char="•"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New Ab initio course duration:</a:t>
            </a:r>
          </a:p>
        </p:txBody>
      </p:sp>
    </p:spTree>
    <p:extLst>
      <p:ext uri="{BB962C8B-B14F-4D97-AF65-F5344CB8AC3E}">
        <p14:creationId xmlns:p14="http://schemas.microsoft.com/office/powerpoint/2010/main" val="100590815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10 - Monday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7020272" y="3034232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</a:t>
            </a: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 </a:t>
            </a:r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&amp; Customer Care Assessment: LHR</a:t>
            </a: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7021380" y="4290021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KHI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Debrief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1:1</a:t>
            </a: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5724128" y="3020165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Bar Assessment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1 </a:t>
            </a:r>
          </a:p>
        </p:txBody>
      </p:sp>
      <p:sp>
        <p:nvSpPr>
          <p:cNvPr id="12" name="Rectangle 11">
            <a:hlinkClick r:id="rId3" action="ppaction://hlinksldjump"/>
          </p:cNvPr>
          <p:cNvSpPr/>
          <p:nvPr/>
        </p:nvSpPr>
        <p:spPr>
          <a:xfrm>
            <a:off x="7020272" y="1732003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Knowledge Assessment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3</a:t>
            </a:r>
          </a:p>
        </p:txBody>
      </p:sp>
      <p:sp>
        <p:nvSpPr>
          <p:cNvPr id="14" name="Rectangle 13">
            <a:hlinkClick r:id="rId2" action="ppaction://hlinksldjump"/>
          </p:cNvPr>
          <p:cNvSpPr/>
          <p:nvPr/>
        </p:nvSpPr>
        <p:spPr>
          <a:xfrm>
            <a:off x="5724128" y="1732003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Selling Techniques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6" name="Rectangle 15">
            <a:hlinkClick r:id="rId4" action="ppaction://hlinksldjump"/>
          </p:cNvPr>
          <p:cNvSpPr/>
          <p:nvPr/>
        </p:nvSpPr>
        <p:spPr>
          <a:xfrm>
            <a:off x="5724128" y="4290021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Progress Check 1:1</a:t>
            </a:r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44824"/>
            <a:ext cx="4536504" cy="3551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5073130"/>
      </p:ext>
    </p:extLst>
  </p:cSld>
  <p:clrMapOvr>
    <a:masterClrMapping/>
  </p:clrMapOvr>
  <p:transition spd="slow" advClick="0">
    <p:strips dir="r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Selling Techniques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During the sessions, learners will </a:t>
            </a:r>
          </a:p>
          <a:p>
            <a:endParaRPr lang="en-GB" dirty="0"/>
          </a:p>
          <a:p>
            <a:r>
              <a:rPr lang="en-GB" sz="1400" dirty="0"/>
              <a:t>Describe the Emirates products</a:t>
            </a:r>
          </a:p>
          <a:p>
            <a:r>
              <a:rPr lang="en-GB" sz="1400" dirty="0"/>
              <a:t>Develop a winning mind set</a:t>
            </a:r>
          </a:p>
          <a:p>
            <a:r>
              <a:rPr lang="en-GB" sz="1400" dirty="0"/>
              <a:t>Apply selling techniques in order to increase sales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Selling Techniques:  </a:t>
            </a:r>
          </a:p>
          <a:p>
            <a:endParaRPr lang="en-GB" dirty="0"/>
          </a:p>
          <a:p>
            <a:r>
              <a:rPr lang="en-GB" sz="1400" dirty="0"/>
              <a:t>Know it</a:t>
            </a:r>
          </a:p>
          <a:p>
            <a:r>
              <a:rPr lang="en-GB" sz="1400" dirty="0"/>
              <a:t>Believe it</a:t>
            </a:r>
          </a:p>
          <a:p>
            <a:r>
              <a:rPr lang="en-GB" sz="1400" dirty="0"/>
              <a:t>Sell it:</a:t>
            </a:r>
          </a:p>
          <a:p>
            <a:endParaRPr lang="en-GB" dirty="0"/>
          </a:p>
        </p:txBody>
      </p:sp>
      <p:pic>
        <p:nvPicPr>
          <p:cNvPr id="18434" name="Picture 2" descr="http://cdn.ek.aero/english/images/A380%20Business%20Class_545X320_tcm233-353694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379"/>
          <a:stretch/>
        </p:blipFill>
        <p:spPr bwMode="auto">
          <a:xfrm>
            <a:off x="3476132" y="5001687"/>
            <a:ext cx="2232248" cy="168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http://www.ittn.ie/wp-content/uploads/2012/04/Emirates-Holidays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0540" y="3596120"/>
            <a:ext cx="1383431" cy="140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emiratesgroup.sharepoint.com/sites/ccp/SliderImages/CC-Home/Df-Mag_863x37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0" r="31000"/>
          <a:stretch/>
        </p:blipFill>
        <p:spPr bwMode="auto">
          <a:xfrm>
            <a:off x="5789600" y="3623286"/>
            <a:ext cx="3096344" cy="3095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35072"/>
      </p:ext>
    </p:extLst>
  </p:cSld>
  <p:clrMapOvr>
    <a:masterClrMapping/>
  </p:clrMapOvr>
  <p:transition spd="slow" advClick="0">
    <p:strips dir="r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Bar Assessment 1 and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Learners complete one set of ABC Bar paperwork and C209 forms</a:t>
            </a:r>
          </a:p>
          <a:p>
            <a:endParaRPr lang="en-GB" dirty="0"/>
          </a:p>
        </p:txBody>
      </p:sp>
      <p:pic>
        <p:nvPicPr>
          <p:cNvPr id="14338" name="Picture 2" descr="G:\CCT - Service Training - Core Team - Generic\Curriculum Design &amp; Project Team\Ab Initio\Training Photos\DSC_148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r="27184"/>
          <a:stretch/>
        </p:blipFill>
        <p:spPr bwMode="auto">
          <a:xfrm>
            <a:off x="2051720" y="2132856"/>
            <a:ext cx="4782419" cy="4073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345169"/>
      </p:ext>
    </p:extLst>
  </p:cSld>
  <p:clrMapOvr>
    <a:masterClrMapping/>
  </p:clrMapOvr>
  <p:transition spd="slow" advClick="0">
    <p:strips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r>
              <a:rPr lang="en-GB" sz="2000" dirty="0"/>
              <a:t>London Heathrow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Simulation of flight to London Heathrow includes:</a:t>
            </a:r>
          </a:p>
          <a:p>
            <a:r>
              <a:rPr lang="en-GB" sz="1400" dirty="0" err="1"/>
              <a:t>Teamtalk</a:t>
            </a:r>
            <a:r>
              <a:rPr lang="en-GB" sz="1400" dirty="0"/>
              <a:t> with CSV</a:t>
            </a:r>
          </a:p>
          <a:p>
            <a:r>
              <a:rPr lang="en-GB" sz="1400" dirty="0"/>
              <a:t>Pre-flight Security Search</a:t>
            </a:r>
          </a:p>
          <a:p>
            <a:r>
              <a:rPr lang="en-GB" sz="1400" dirty="0"/>
              <a:t>Boarding </a:t>
            </a:r>
          </a:p>
          <a:p>
            <a:r>
              <a:rPr lang="en-GB" sz="1400" dirty="0"/>
              <a:t>Welcome Services</a:t>
            </a:r>
          </a:p>
          <a:p>
            <a:r>
              <a:rPr lang="en-GB" sz="1400" dirty="0"/>
              <a:t>Securing and passing checks</a:t>
            </a:r>
          </a:p>
          <a:p>
            <a:r>
              <a:rPr lang="en-GB" sz="1400" dirty="0"/>
              <a:t>In-flight services: </a:t>
            </a:r>
          </a:p>
          <a:p>
            <a:r>
              <a:rPr lang="en-GB" sz="1400" dirty="0"/>
              <a:t> Lunch &amp; Afternoon Tea Cat 4</a:t>
            </a:r>
          </a:p>
          <a:p>
            <a:r>
              <a:rPr lang="en-GB" sz="1400" dirty="0"/>
              <a:t>Customer interaction/care</a:t>
            </a:r>
          </a:p>
          <a:p>
            <a:r>
              <a:rPr lang="en-GB" sz="1400" dirty="0"/>
              <a:t>We Care</a:t>
            </a:r>
          </a:p>
          <a:p>
            <a:r>
              <a:rPr lang="en-GB" sz="1400" dirty="0"/>
              <a:t>Farewell service</a:t>
            </a:r>
          </a:p>
          <a:p>
            <a:r>
              <a:rPr lang="en-GB" sz="1400" dirty="0"/>
              <a:t>Disembarkation</a:t>
            </a:r>
            <a:endParaRPr lang="en-GB" dirty="0"/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Assessment Details:</a:t>
            </a:r>
          </a:p>
          <a:p>
            <a:r>
              <a:rPr lang="en-GB" sz="1400" dirty="0"/>
              <a:t>Assessment is assessed by trainers and recorded in continual assessment form</a:t>
            </a:r>
          </a:p>
          <a:p>
            <a:r>
              <a:rPr lang="en-GB" sz="1400" dirty="0"/>
              <a:t>Half of the learners act as cabin crew, the other half as customers including  a range of special category customers</a:t>
            </a:r>
          </a:p>
          <a:p>
            <a:r>
              <a:rPr lang="en-GB" sz="1400" dirty="0"/>
              <a:t>Trainers act as customers and support learners as Captain, Purser, CSV and trainer</a:t>
            </a:r>
          </a:p>
          <a:p>
            <a:r>
              <a:rPr lang="en-GB" sz="1400" dirty="0"/>
              <a:t>Trainers observe overall achievement in the 4 competencies: Customer Service Orientation, Professionalism, Teamwork and Organizing for Results</a:t>
            </a:r>
          </a:p>
          <a:p>
            <a:r>
              <a:rPr lang="en-GB" sz="1400" dirty="0"/>
              <a:t>Group feedback regarding their performance in the practical assessment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449" y="2060848"/>
            <a:ext cx="2824879" cy="230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4528059"/>
      </p:ext>
    </p:extLst>
  </p:cSld>
  <p:clrMapOvr>
    <a:masterClrMapping/>
  </p:clrMapOvr>
  <p:transition spd="slow" advClick="0">
    <p:strips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Progress Check 1:1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47568" y="1260000"/>
            <a:ext cx="5436432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Through this learners will: </a:t>
            </a:r>
          </a:p>
          <a:p>
            <a:endParaRPr lang="en-GB" dirty="0"/>
          </a:p>
          <a:p>
            <a:r>
              <a:rPr lang="en-GB" dirty="0"/>
              <a:t>Reflect and discuss personal performance through 1:1 meeting with trainers </a:t>
            </a:r>
          </a:p>
          <a:p>
            <a:endParaRPr lang="en-GB" dirty="0"/>
          </a:p>
          <a:p>
            <a:r>
              <a:rPr lang="en-GB" dirty="0"/>
              <a:t>Discussion is noted on continual assessment form under professionalism and any other relevant competencies </a:t>
            </a:r>
          </a:p>
          <a:p>
            <a:endParaRPr lang="en-GB" dirty="0"/>
          </a:p>
          <a:p>
            <a:r>
              <a:rPr lang="en-GB" dirty="0"/>
              <a:t>Learners share observations made and offer additional support and/or guidance to learner </a:t>
            </a:r>
          </a:p>
          <a:p>
            <a:endParaRPr lang="en-GB" dirty="0"/>
          </a:p>
          <a:p>
            <a:endParaRPr lang="en-GB" dirty="0"/>
          </a:p>
        </p:txBody>
      </p:sp>
      <p:grpSp>
        <p:nvGrpSpPr>
          <p:cNvPr id="5" name="Group 4"/>
          <p:cNvGrpSpPr/>
          <p:nvPr/>
        </p:nvGrpSpPr>
        <p:grpSpPr>
          <a:xfrm>
            <a:off x="1187624" y="1406991"/>
            <a:ext cx="2088232" cy="4857009"/>
            <a:chOff x="1187624" y="1596327"/>
            <a:chExt cx="2088232" cy="4857009"/>
          </a:xfrm>
        </p:grpSpPr>
        <p:pic>
          <p:nvPicPr>
            <p:cNvPr id="11267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68" t="27706" r="60867" b="15636"/>
            <a:stretch/>
          </p:blipFill>
          <p:spPr bwMode="auto">
            <a:xfrm>
              <a:off x="2197121" y="1596327"/>
              <a:ext cx="1078735" cy="48570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92" t="27706" r="85171" b="15636"/>
            <a:stretch/>
          </p:blipFill>
          <p:spPr bwMode="auto">
            <a:xfrm>
              <a:off x="1187624" y="1596327"/>
              <a:ext cx="937785" cy="485700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11" name="Rectangle 10">
            <a:hlinkClick r:id="rId3" action="ppaction://hlinksldjump"/>
          </p:cNvPr>
          <p:cNvSpPr/>
          <p:nvPr/>
        </p:nvSpPr>
        <p:spPr>
          <a:xfrm>
            <a:off x="7812360" y="5526562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Progress Check 1:1</a:t>
            </a:r>
          </a:p>
        </p:txBody>
      </p:sp>
    </p:spTree>
    <p:extLst>
      <p:ext uri="{BB962C8B-B14F-4D97-AF65-F5344CB8AC3E}">
        <p14:creationId xmlns:p14="http://schemas.microsoft.com/office/powerpoint/2010/main" val="802322685"/>
      </p:ext>
    </p:extLst>
  </p:cSld>
  <p:clrMapOvr>
    <a:masterClrMapping/>
  </p:clrMapOvr>
  <p:transition spd="slow" advClick="0">
    <p:strips dir="r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11 - Tuesday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6444208" y="1564774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EK03Plain-M01" panose="00000600000000000000" pitchFamily="2" charset="0"/>
                <a:cs typeface="EK03Plain-M01" panose="00000600000000000000" pitchFamily="2" charset="0"/>
              </a:rPr>
              <a:t>Corporate Knowledge </a:t>
            </a:r>
            <a:r>
              <a:rPr lang="en-US" sz="1350" dirty="0">
                <a:latin typeface="EK03Plain-M01" panose="00000600000000000000" pitchFamily="2" charset="0"/>
                <a:cs typeface="EK03Plain-M01" panose="00000600000000000000" pitchFamily="2" charset="0"/>
              </a:rPr>
              <a:t>Presentations</a:t>
            </a:r>
            <a:endParaRPr lang="en-GB" sz="135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1" name="Rectangle 10">
            <a:hlinkClick r:id="rId2" action="ppaction://hlinksldjump"/>
          </p:cNvPr>
          <p:cNvSpPr/>
          <p:nvPr/>
        </p:nvSpPr>
        <p:spPr>
          <a:xfrm>
            <a:off x="6444208" y="2852936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NRT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Briefing  Safetalk  </a:t>
            </a:r>
          </a:p>
          <a:p>
            <a:pPr algn="ctr"/>
            <a:r>
              <a:rPr lang="en-US" sz="1100" dirty="0">
                <a:latin typeface="EK03Plain-M01" panose="00000600000000000000" pitchFamily="2" charset="0"/>
                <a:cs typeface="EK03Plain-M01" panose="00000600000000000000" pitchFamily="2" charset="0"/>
              </a:rPr>
              <a:t>&amp; Purser Folder</a:t>
            </a: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6444208" y="4149080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NRT </a:t>
            </a:r>
          </a:p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Group Debrief</a:t>
            </a: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7740352" y="2867003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</a:t>
            </a: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 </a:t>
            </a:r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&amp; Customer Care Assessment: NRT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490"/>
          <a:stretch/>
        </p:blipFill>
        <p:spPr bwMode="auto">
          <a:xfrm>
            <a:off x="2289983" y="1689448"/>
            <a:ext cx="3267135" cy="3479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7740352" y="4149080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Emirates Skywards 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367724"/>
      </p:ext>
    </p:extLst>
  </p:cSld>
  <p:clrMapOvr>
    <a:masterClrMapping/>
  </p:clrMapOvr>
  <p:transition spd="slow" advClick="0">
    <p:strips dir="r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br>
              <a:rPr lang="en-GB" sz="2400" dirty="0"/>
            </a:br>
            <a:r>
              <a:rPr lang="en-GB" sz="2000" dirty="0"/>
              <a:t>New York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Simulation of flight to New York includes:</a:t>
            </a:r>
          </a:p>
          <a:p>
            <a:pPr lvl="1"/>
            <a:r>
              <a:rPr lang="en-GB" sz="1400" dirty="0" err="1"/>
              <a:t>Teamtalk</a:t>
            </a:r>
            <a:r>
              <a:rPr lang="en-GB" sz="1400" dirty="0"/>
              <a:t> with CSV</a:t>
            </a:r>
          </a:p>
          <a:p>
            <a:pPr lvl="1"/>
            <a:r>
              <a:rPr lang="en-GB" sz="1400" dirty="0"/>
              <a:t>Pre-flight Security Search</a:t>
            </a:r>
          </a:p>
          <a:p>
            <a:pPr lvl="1"/>
            <a:r>
              <a:rPr lang="en-GB" sz="1400" dirty="0"/>
              <a:t>Boarding </a:t>
            </a:r>
          </a:p>
          <a:p>
            <a:pPr lvl="1"/>
            <a:r>
              <a:rPr lang="en-GB" sz="1400" dirty="0"/>
              <a:t>Welcome Services</a:t>
            </a:r>
          </a:p>
          <a:p>
            <a:pPr lvl="1"/>
            <a:r>
              <a:rPr lang="en-GB" sz="1400" dirty="0"/>
              <a:t>Securing and passing checks</a:t>
            </a:r>
          </a:p>
          <a:p>
            <a:pPr lvl="1"/>
            <a:r>
              <a:rPr lang="en-GB" sz="1400" dirty="0"/>
              <a:t>Hot Breakfast, Light Bites, Dinner Cat 5</a:t>
            </a:r>
          </a:p>
          <a:p>
            <a:pPr lvl="1"/>
            <a:r>
              <a:rPr lang="en-GB" sz="1400" dirty="0"/>
              <a:t>Customer interaction/care</a:t>
            </a:r>
          </a:p>
          <a:p>
            <a:pPr lvl="1"/>
            <a:r>
              <a:rPr lang="en-GB" sz="1400" dirty="0"/>
              <a:t>We Care</a:t>
            </a:r>
          </a:p>
          <a:p>
            <a:pPr lvl="1"/>
            <a:r>
              <a:rPr lang="en-GB" sz="1400" dirty="0"/>
              <a:t>Farewell service</a:t>
            </a:r>
          </a:p>
          <a:p>
            <a:pPr lvl="1"/>
            <a:r>
              <a:rPr lang="en-GB" sz="1400" dirty="0"/>
              <a:t>Disembarkation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Assessment Details:</a:t>
            </a:r>
          </a:p>
          <a:p>
            <a:pPr lvl="1"/>
            <a:r>
              <a:rPr lang="en-GB" sz="1400" dirty="0"/>
              <a:t>Assessment is assessed by trainers and recorded in continual assessment form</a:t>
            </a:r>
          </a:p>
          <a:p>
            <a:pPr lvl="1"/>
            <a:r>
              <a:rPr lang="en-GB" sz="1400" dirty="0"/>
              <a:t>Half of the learners act as cabin crew, the other half as customers including  a range of special category customers</a:t>
            </a:r>
          </a:p>
          <a:p>
            <a:pPr lvl="1"/>
            <a:r>
              <a:rPr lang="en-GB" sz="1400" dirty="0"/>
              <a:t>Integrated scenarios: Customer Smoking, Asthma, Non-compliance and Burn</a:t>
            </a:r>
          </a:p>
          <a:p>
            <a:pPr lvl="1"/>
            <a:r>
              <a:rPr lang="en-GB" sz="1400" dirty="0"/>
              <a:t>Trainers act as customers and support learners as Captain, Purser, CSV and trainer</a:t>
            </a:r>
          </a:p>
          <a:p>
            <a:pPr lvl="1"/>
            <a:r>
              <a:rPr lang="en-GB" sz="1400" dirty="0"/>
              <a:t>Trainers observe overall achievement in the 4 competencies: Customer Service Orientation, Professionalism, Teamwork and Organizing for Results</a:t>
            </a:r>
          </a:p>
          <a:p>
            <a:pPr lvl="1"/>
            <a:r>
              <a:rPr lang="en-GB" sz="1400" dirty="0"/>
              <a:t>Group feedback regarding their performance in the practical assessment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464"/>
          <a:stretch/>
        </p:blipFill>
        <p:spPr bwMode="auto">
          <a:xfrm>
            <a:off x="6305865" y="2410987"/>
            <a:ext cx="2586615" cy="230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0058861"/>
      </p:ext>
    </p:extLst>
  </p:cSld>
  <p:clrMapOvr>
    <a:masterClrMapping/>
  </p:clrMapOvr>
  <p:transition spd="slow" advClick="0">
    <p:strips dir="rd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Customer Care: Emirates Skywards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60000" y="1260000"/>
            <a:ext cx="7884408" cy="5004000"/>
          </a:xfrm>
        </p:spPr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Methods of enrolment</a:t>
            </a:r>
          </a:p>
          <a:p>
            <a:r>
              <a:rPr lang="en-GB" dirty="0"/>
              <a:t>Navigate Emirates.com / Emirates Skywards to show the following:</a:t>
            </a:r>
          </a:p>
          <a:p>
            <a:pPr lvl="1"/>
            <a:r>
              <a:rPr lang="en-GB" sz="1400" dirty="0"/>
              <a:t>Membership tiers and benefits</a:t>
            </a:r>
          </a:p>
          <a:p>
            <a:pPr lvl="1"/>
            <a:r>
              <a:rPr lang="en-GB" sz="1400" dirty="0"/>
              <a:t>Earning and Spending Miles</a:t>
            </a:r>
          </a:p>
          <a:p>
            <a:pPr lvl="1"/>
            <a:r>
              <a:rPr lang="en-GB" sz="1400" dirty="0"/>
              <a:t>Emirates Skywards partners</a:t>
            </a:r>
          </a:p>
          <a:p>
            <a:pPr lvl="1"/>
            <a:r>
              <a:rPr lang="en-GB" sz="1400" dirty="0"/>
              <a:t>The Emirates High street</a:t>
            </a:r>
          </a:p>
          <a:p>
            <a:pPr lvl="1"/>
            <a:endParaRPr lang="en-GB" sz="1400" dirty="0"/>
          </a:p>
          <a:p>
            <a:r>
              <a:rPr lang="en-GB" dirty="0"/>
              <a:t>Emirates Sky surfers</a:t>
            </a:r>
          </a:p>
          <a:p>
            <a:r>
              <a:rPr lang="en-GB" dirty="0"/>
              <a:t>Qantas and Emirates Partnership</a:t>
            </a:r>
          </a:p>
          <a:p>
            <a:r>
              <a:rPr lang="en-GB" dirty="0" err="1"/>
              <a:t>iO’s</a:t>
            </a:r>
            <a:r>
              <a:rPr lang="en-GB" dirty="0"/>
              <a:t>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Activity</a:t>
            </a:r>
          </a:p>
          <a:p>
            <a:r>
              <a:rPr lang="en-GB" sz="1400" dirty="0"/>
              <a:t>Discuss ways to assist high value customers during their journey: before take-off, during cruise, pre and post landing.</a:t>
            </a:r>
          </a:p>
          <a:p>
            <a:r>
              <a:rPr lang="en-GB" sz="1400" dirty="0"/>
              <a:t>Trainers role play additional points i.e. introduce self,</a:t>
            </a:r>
          </a:p>
          <a:p>
            <a:r>
              <a:rPr lang="en-GB" sz="1400" dirty="0"/>
              <a:t>Preferred drink, using name and welcome back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35774195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JFK Briefing / </a:t>
            </a:r>
            <a:r>
              <a:rPr lang="en-GB" sz="3200" dirty="0" err="1"/>
              <a:t>Safetalk</a:t>
            </a:r>
            <a:r>
              <a:rPr lang="en-GB" sz="3200" dirty="0"/>
              <a:t> and Purser Folder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Briefing Discussion:</a:t>
            </a:r>
          </a:p>
          <a:p>
            <a:r>
              <a:rPr lang="en-GB" dirty="0"/>
              <a:t>3 stations: Documents, Image and Uniform and </a:t>
            </a:r>
            <a:r>
              <a:rPr lang="en-GB" dirty="0" err="1"/>
              <a:t>Safetalk</a:t>
            </a:r>
            <a:endParaRPr lang="en-GB" dirty="0"/>
          </a:p>
          <a:p>
            <a:r>
              <a:rPr lang="en-GB" dirty="0"/>
              <a:t>Basic Briefing outline:</a:t>
            </a:r>
          </a:p>
          <a:p>
            <a:pPr lvl="1"/>
            <a:r>
              <a:rPr lang="en-GB" sz="1400" dirty="0"/>
              <a:t>Introductions</a:t>
            </a:r>
          </a:p>
          <a:p>
            <a:pPr lvl="1"/>
            <a:r>
              <a:rPr lang="en-GB" sz="1400" dirty="0"/>
              <a:t>Mandatory documents check </a:t>
            </a:r>
          </a:p>
          <a:p>
            <a:pPr lvl="1"/>
            <a:r>
              <a:rPr lang="en-GB" sz="1400" dirty="0"/>
              <a:t>Flight details </a:t>
            </a:r>
          </a:p>
          <a:p>
            <a:pPr lvl="1"/>
            <a:r>
              <a:rPr lang="en-GB" sz="1400" dirty="0"/>
              <a:t>Safe Talk – each learner answers a question</a:t>
            </a:r>
          </a:p>
          <a:p>
            <a:pPr lvl="1"/>
            <a:r>
              <a:rPr lang="en-GB" sz="1400" dirty="0"/>
              <a:t>Work Positions</a:t>
            </a:r>
          </a:p>
          <a:p>
            <a:pPr lvl="1"/>
            <a:r>
              <a:rPr lang="en-GB" sz="1400" dirty="0"/>
              <a:t>Purser closing brief</a:t>
            </a:r>
          </a:p>
          <a:p>
            <a:pPr lvl="1"/>
            <a:r>
              <a:rPr lang="en-GB" sz="1400" dirty="0"/>
              <a:t>CSV brief</a:t>
            </a:r>
          </a:p>
          <a:p>
            <a:r>
              <a:rPr lang="en-GB" dirty="0"/>
              <a:t>Crew Ops / Purser Folder Discussion</a:t>
            </a:r>
          </a:p>
          <a:p>
            <a:pPr lvl="1"/>
            <a:r>
              <a:rPr lang="en-GB" sz="1400" dirty="0"/>
              <a:t>General Declaration</a:t>
            </a:r>
          </a:p>
          <a:p>
            <a:pPr lvl="1"/>
            <a:r>
              <a:rPr lang="en-GB" sz="1400" dirty="0"/>
              <a:t>Price list for upgrades</a:t>
            </a:r>
          </a:p>
          <a:p>
            <a:pPr lvl="1"/>
            <a:r>
              <a:rPr lang="en-GB" sz="1400" dirty="0"/>
              <a:t>PA’s – English and Arabic</a:t>
            </a:r>
          </a:p>
          <a:p>
            <a:pPr lvl="1"/>
            <a:r>
              <a:rPr lang="en-GB" sz="1400" dirty="0"/>
              <a:t>Voyage Report 1 (VR1)</a:t>
            </a:r>
          </a:p>
          <a:p>
            <a:pPr lvl="1"/>
            <a:r>
              <a:rPr lang="en-GB" sz="1400" dirty="0"/>
              <a:t>Service Sequence (SSQ)</a:t>
            </a:r>
          </a:p>
          <a:p>
            <a:pPr lvl="1"/>
            <a:r>
              <a:rPr lang="en-GB" sz="1400" dirty="0"/>
              <a:t>We care Schedule form</a:t>
            </a:r>
          </a:p>
          <a:p>
            <a:pPr lvl="1"/>
            <a:r>
              <a:rPr lang="en-GB" sz="1400" dirty="0"/>
              <a:t>Customer cards</a:t>
            </a:r>
          </a:p>
          <a:p>
            <a:pPr lvl="1"/>
            <a:r>
              <a:rPr lang="en-GB" sz="1400" dirty="0"/>
              <a:t>Crew rest strategy form</a:t>
            </a:r>
          </a:p>
          <a:p>
            <a:pPr lvl="1"/>
            <a:r>
              <a:rPr lang="en-GB" sz="1400" dirty="0"/>
              <a:t>Request for Medical Assistance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7019" y1="24615" x2="27019" y2="24615"/>
                        <a14:foregroundMark x1="40062" y1="38242" x2="40062" y2="38242"/>
                        <a14:foregroundMark x1="50311" y1="36923" x2="50311" y2="36923"/>
                        <a14:foregroundMark x1="71118" y1="38681" x2="71118" y2="38681"/>
                        <a14:foregroundMark x1="79814" y1="40220" x2="79814" y2="40220"/>
                        <a14:foregroundMark x1="79814" y1="31429" x2="79814" y2="31429"/>
                        <a14:foregroundMark x1="79814" y1="31429" x2="79814" y2="31429"/>
                        <a14:foregroundMark x1="80124" y1="30989" x2="80124" y2="30989"/>
                        <a14:foregroundMark x1="61180" y1="7692" x2="61180" y2="7692"/>
                        <a14:foregroundMark x1="61180" y1="7692" x2="61180" y2="7692"/>
                        <a14:foregroundMark x1="72050" y1="9231" x2="72050" y2="9231"/>
                        <a14:foregroundMark x1="72050" y1="9231" x2="72050" y2="9231"/>
                        <a14:foregroundMark x1="81366" y1="9670" x2="81366" y2="9670"/>
                        <a14:foregroundMark x1="81366" y1="9670" x2="81366" y2="9670"/>
                        <a14:foregroundMark x1="90683" y1="10769" x2="90683" y2="10769"/>
                        <a14:foregroundMark x1="90683" y1="10769" x2="90683" y2="10769"/>
                        <a14:foregroundMark x1="96273" y1="10330" x2="96273" y2="10330"/>
                        <a14:foregroundMark x1="96273" y1="10330" x2="96273" y2="10330"/>
                        <a14:foregroundMark x1="96273" y1="10330" x2="96273" y2="10330"/>
                        <a14:foregroundMark x1="94410" y1="10549" x2="94410" y2="10549"/>
                        <a14:foregroundMark x1="92547" y1="10549" x2="92547" y2="10549"/>
                        <a14:foregroundMark x1="88509" y1="10989" x2="88509" y2="10989"/>
                        <a14:foregroundMark x1="86957" y1="10769" x2="86957" y2="10769"/>
                        <a14:foregroundMark x1="83540" y1="10549" x2="83540" y2="10549"/>
                        <a14:foregroundMark x1="63665" y1="14066" x2="63665" y2="14066"/>
                        <a14:foregroundMark x1="62112" y1="13846" x2="60559" y2="13626"/>
                        <a14:foregroundMark x1="53416" y1="13407" x2="52174" y2="13846"/>
                        <a14:foregroundMark x1="40994" y1="15385" x2="40994" y2="15385"/>
                        <a14:foregroundMark x1="31677" y1="8352" x2="31677" y2="8352"/>
                        <a14:foregroundMark x1="31056" y1="7253" x2="31056" y2="7253"/>
                        <a14:foregroundMark x1="25776" y1="7473" x2="25776" y2="7473"/>
                        <a14:foregroundMark x1="25466" y1="7692" x2="25466" y2="7692"/>
                        <a14:foregroundMark x1="20186" y1="7473" x2="20186" y2="7473"/>
                        <a14:foregroundMark x1="20186" y1="7473" x2="20186" y2="7473"/>
                        <a14:foregroundMark x1="17081" y1="6813" x2="17081" y2="6813"/>
                        <a14:foregroundMark x1="14596" y1="6813" x2="14596" y2="6813"/>
                        <a14:foregroundMark x1="11491" y1="7473" x2="11491" y2="7473"/>
                        <a14:foregroundMark x1="9317" y1="6813" x2="9317" y2="6813"/>
                        <a14:foregroundMark x1="29814" y1="36264" x2="29814" y2="36264"/>
                        <a14:foregroundMark x1="27019" y1="38022" x2="27019" y2="38022"/>
                        <a14:foregroundMark x1="18323" y1="36264" x2="18323" y2="36264"/>
                        <a14:foregroundMark x1="18012" y1="36484" x2="18012" y2="36484"/>
                        <a14:foregroundMark x1="12733" y1="37143" x2="12733" y2="37143"/>
                        <a14:foregroundMark x1="11180" y1="36923" x2="11180" y2="36923"/>
                        <a14:foregroundMark x1="10559" y1="36703" x2="10559" y2="36703"/>
                        <a14:foregroundMark x1="9006" y1="35824" x2="9006" y2="35824"/>
                        <a14:foregroundMark x1="9006" y1="35824" x2="9006" y2="35824"/>
                        <a14:foregroundMark x1="65528" y1="38022" x2="65528" y2="38022"/>
                        <a14:foregroundMark x1="64907" y1="38242" x2="64907" y2="38242"/>
                        <a14:foregroundMark x1="64907" y1="38242" x2="64907" y2="38242"/>
                        <a14:foregroundMark x1="56832" y1="39341" x2="56832" y2="39341"/>
                        <a14:foregroundMark x1="56832" y1="39121" x2="56832" y2="39121"/>
                        <a14:foregroundMark x1="56832" y1="39121" x2="56832" y2="39121"/>
                        <a14:foregroundMark x1="89752" y1="40879" x2="89752" y2="40879"/>
                        <a14:foregroundMark x1="89752" y1="40879" x2="89752" y2="40879"/>
                        <a14:foregroundMark x1="75776" y1="41319" x2="75776" y2="41319"/>
                        <a14:foregroundMark x1="75466" y1="41099" x2="75466" y2="41099"/>
                        <a14:foregroundMark x1="78261" y1="40220" x2="78261" y2="40220"/>
                        <a14:foregroundMark x1="85093" y1="40659" x2="85093" y2="40659"/>
                        <a14:foregroundMark x1="86646" y1="40879" x2="86646" y2="40879"/>
                        <a14:foregroundMark x1="87888" y1="40440" x2="87888" y2="40440"/>
                        <a14:foregroundMark x1="92857" y1="40000" x2="92857" y2="40000"/>
                        <a14:foregroundMark x1="92857" y1="40000" x2="92857" y2="40000"/>
                        <a14:foregroundMark x1="96584" y1="41319" x2="96584" y2="41319"/>
                        <a14:foregroundMark x1="96584" y1="41319" x2="96584" y2="4131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7856">
            <a:off x="6476736" y="2699547"/>
            <a:ext cx="1690512" cy="2388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56211" y1="13187" x2="56211" y2="13187"/>
                        <a14:foregroundMark x1="54348" y1="21758" x2="54348" y2="21758"/>
                        <a14:foregroundMark x1="19565" y1="9670" x2="19565" y2="9670"/>
                        <a14:foregroundMark x1="28261" y1="20879" x2="28261" y2="20879"/>
                        <a14:foregroundMark x1="33540" y1="20879" x2="33540" y2="20879"/>
                        <a14:foregroundMark x1="36957" y1="21099" x2="36957" y2="21099"/>
                        <a14:foregroundMark x1="37267" y1="21099" x2="37267" y2="21099"/>
                        <a14:foregroundMark x1="38199" y1="21538" x2="38199" y2="21538"/>
                        <a14:foregroundMark x1="60248" y1="22418" x2="60248" y2="22418"/>
                        <a14:foregroundMark x1="60248" y1="22418" x2="60248" y2="22418"/>
                        <a14:foregroundMark x1="69876" y1="23956" x2="69876" y2="23956"/>
                        <a14:foregroundMark x1="70807" y1="23956" x2="70807" y2="23956"/>
                        <a14:foregroundMark x1="79814" y1="23956" x2="79814" y2="23956"/>
                        <a14:foregroundMark x1="80435" y1="23956" x2="81677" y2="23956"/>
                        <a14:foregroundMark x1="89441" y1="23956" x2="89441" y2="23956"/>
                        <a14:foregroundMark x1="89441" y1="23956" x2="89441" y2="23956"/>
                        <a14:foregroundMark x1="96273" y1="23736" x2="96273" y2="23736"/>
                        <a14:foregroundMark x1="96273" y1="23736" x2="96273" y2="23736"/>
                        <a14:foregroundMark x1="20186" y1="20220" x2="20186" y2="20220"/>
                        <a14:foregroundMark x1="20186" y1="20220" x2="20186" y2="20220"/>
                        <a14:foregroundMark x1="11491" y1="20220" x2="11491" y2="20220"/>
                        <a14:foregroundMark x1="11491" y1="20220" x2="11491" y2="20220"/>
                        <a14:foregroundMark x1="9317" y1="20220" x2="9317" y2="20220"/>
                        <a14:foregroundMark x1="9006" y1="20220" x2="9006" y2="20220"/>
                        <a14:foregroundMark x1="7453" y1="19341" x2="7453" y2="19341"/>
                        <a14:foregroundMark x1="7453" y1="19341" x2="7453" y2="193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02695">
            <a:off x="5609903" y="2273409"/>
            <a:ext cx="1690514" cy="2388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8366" y="4941168"/>
            <a:ext cx="2984114" cy="15564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9148988"/>
      </p:ext>
    </p:extLst>
  </p:cSld>
  <p:clrMapOvr>
    <a:masterClrMapping/>
  </p:clrMapOvr>
  <p:transition spd="slow" advClick="0">
    <p:strips dir="rd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r>
              <a:rPr lang="en-GB" sz="2000" dirty="0"/>
              <a:t>Bangkok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of flight to BKK includes:</a:t>
            </a:r>
          </a:p>
          <a:p>
            <a:r>
              <a:rPr lang="en-GB" sz="1400" dirty="0" err="1"/>
              <a:t>Teamtalk</a:t>
            </a:r>
            <a:r>
              <a:rPr lang="en-GB" sz="1400" dirty="0"/>
              <a:t> with CSV</a:t>
            </a:r>
          </a:p>
          <a:p>
            <a:r>
              <a:rPr lang="en-GB" sz="1400" dirty="0"/>
              <a:t>Pre-flight Security Search</a:t>
            </a:r>
          </a:p>
          <a:p>
            <a:r>
              <a:rPr lang="en-GB" sz="1400" dirty="0"/>
              <a:t>Boarding </a:t>
            </a:r>
          </a:p>
          <a:p>
            <a:r>
              <a:rPr lang="en-GB" sz="1400" dirty="0"/>
              <a:t>Welcome Services</a:t>
            </a:r>
          </a:p>
          <a:p>
            <a:r>
              <a:rPr lang="en-GB" sz="1400" dirty="0"/>
              <a:t>Securing and passing checks</a:t>
            </a:r>
          </a:p>
          <a:p>
            <a:r>
              <a:rPr lang="en-GB" sz="1400" dirty="0"/>
              <a:t>In-flight services: </a:t>
            </a:r>
          </a:p>
          <a:p>
            <a:r>
              <a:rPr lang="en-GB" sz="1400" dirty="0"/>
              <a:t>Bar Service/Lunch</a:t>
            </a:r>
          </a:p>
          <a:p>
            <a:r>
              <a:rPr lang="en-GB" sz="1400" dirty="0"/>
              <a:t>Customer interaction/care</a:t>
            </a:r>
          </a:p>
          <a:p>
            <a:r>
              <a:rPr lang="en-GB" sz="1400" dirty="0"/>
              <a:t>We Care</a:t>
            </a:r>
          </a:p>
          <a:p>
            <a:r>
              <a:rPr lang="en-GB" sz="1400" dirty="0"/>
              <a:t>Farewell service</a:t>
            </a:r>
          </a:p>
          <a:p>
            <a:r>
              <a:rPr lang="en-GB" sz="1400" dirty="0"/>
              <a:t>Disembarkation</a:t>
            </a:r>
          </a:p>
          <a:p>
            <a:endParaRPr lang="en-GB" dirty="0"/>
          </a:p>
          <a:p>
            <a:r>
              <a:rPr lang="en-GB" dirty="0"/>
              <a:t>Assessment Details:</a:t>
            </a:r>
          </a:p>
          <a:p>
            <a:r>
              <a:rPr lang="en-GB" sz="1400" dirty="0"/>
              <a:t>Assessed by trainers and recorded in continual assessment form</a:t>
            </a:r>
          </a:p>
          <a:p>
            <a:r>
              <a:rPr lang="en-GB" sz="1400" dirty="0"/>
              <a:t>Integrated scenarios: Fainting, Abnormal smell, Angina, sleeping on the floor</a:t>
            </a:r>
          </a:p>
          <a:p>
            <a:r>
              <a:rPr lang="en-GB" sz="1400" dirty="0"/>
              <a:t>Trainers act as customers and support learners as Captain, Purser, CSV and trainer</a:t>
            </a:r>
          </a:p>
          <a:p>
            <a:r>
              <a:rPr lang="en-GB" sz="1400" dirty="0"/>
              <a:t>Trainers observe overall achievement in the 4 competencies: Customer Service Orientation, Professionalism, Teamwork and Organizing for Results</a:t>
            </a:r>
          </a:p>
          <a:p>
            <a:r>
              <a:rPr lang="en-GB" sz="1400" dirty="0"/>
              <a:t>Group feedback regarding their performance in the practical assessment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2" descr="http://cache-graphicslib.viator.com/graphicslib/page-images/360x240/134426_Tokyo_TokyoCulture_22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839" y="2412128"/>
            <a:ext cx="2982641" cy="1988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378240"/>
      </p:ext>
    </p:extLst>
  </p:cSld>
  <p:clrMapOvr>
    <a:masterClrMapping/>
  </p:clrMapOvr>
  <p:transition spd="slow" advClick="0">
    <p:strips dir="r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>
          <a:xfrm>
            <a:off x="360363" y="360363"/>
            <a:ext cx="7739062" cy="539750"/>
          </a:xfrm>
        </p:spPr>
        <p:txBody>
          <a:bodyPr/>
          <a:lstStyle/>
          <a:p>
            <a:r>
              <a:rPr lang="en-GB" altLang="en-US" dirty="0"/>
              <a:t>Hospitality &amp; Customer Care Training:</a:t>
            </a: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79912" y="1628800"/>
            <a:ext cx="5097388" cy="253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365104"/>
            <a:ext cx="8834572" cy="1540396"/>
          </a:xfrm>
          <a:prstGeom prst="rect">
            <a:avLst/>
          </a:prstGeo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7310561"/>
              </p:ext>
            </p:extLst>
          </p:nvPr>
        </p:nvGraphicFramePr>
        <p:xfrm>
          <a:off x="192415" y="1628799"/>
          <a:ext cx="3365026" cy="2532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2" name="Image" r:id="rId5" imgW="3542760" imgH="2666520" progId="Photoshop.Image.13">
                  <p:embed/>
                </p:oleObj>
              </mc:Choice>
              <mc:Fallback>
                <p:oleObj name="Image" r:id="rId5" imgW="3542760" imgH="266652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2415" y="1628799"/>
                        <a:ext cx="3365026" cy="25328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12 - Wednesday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6444208" y="2864366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 &amp; Customer Care: Cabin Systems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7740352" y="1564774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Flight Review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7740352" y="2864366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Mapping my progress 1:1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562" y="2140838"/>
            <a:ext cx="5787630" cy="30163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6444208" y="4158864"/>
            <a:ext cx="1152128" cy="2450327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Customer Care: </a:t>
            </a:r>
          </a:p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What our Customers are saying</a:t>
            </a:r>
          </a:p>
          <a:p>
            <a:pPr algn="ctr"/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  <a:p>
            <a:pPr algn="ctr"/>
            <a:r>
              <a:rPr lang="en-GB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 Skytrax &amp; CASA</a:t>
            </a:r>
          </a:p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Deep Dive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7774382" y="5468888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Our Stakeholders</a:t>
            </a: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7740352" y="4158865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</a:t>
            </a:r>
            <a:r>
              <a:rPr lang="en-US" sz="1100" dirty="0">
                <a:latin typeface="EK03Plain-M01" panose="00000600000000000000" pitchFamily="2" charset="0"/>
                <a:cs typeface="EK03Plain-M01" panose="00000600000000000000" pitchFamily="2" charset="0"/>
              </a:rPr>
              <a:t>Documentation:</a:t>
            </a:r>
          </a:p>
          <a:p>
            <a:pPr algn="ctr"/>
            <a:r>
              <a:rPr lang="en-US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Manuals</a:t>
            </a:r>
          </a:p>
        </p:txBody>
      </p:sp>
    </p:spTree>
    <p:extLst>
      <p:ext uri="{BB962C8B-B14F-4D97-AF65-F5344CB8AC3E}">
        <p14:creationId xmlns:p14="http://schemas.microsoft.com/office/powerpoint/2010/main" val="1326832679"/>
      </p:ext>
    </p:extLst>
  </p:cSld>
  <p:clrMapOvr>
    <a:masterClrMapping/>
  </p:clrMapOvr>
  <p:transition spd="slow" advClick="0">
    <p:strips dir="rd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Cabin Systems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During the session learners:</a:t>
            </a:r>
          </a:p>
          <a:p>
            <a:pPr lvl="1"/>
            <a:r>
              <a:rPr lang="en-GB" sz="1400" dirty="0"/>
              <a:t>Identify the different Cabin Systems </a:t>
            </a:r>
          </a:p>
          <a:p>
            <a:pPr lvl="1"/>
            <a:r>
              <a:rPr lang="en-GB" sz="1400" dirty="0"/>
              <a:t>Familiarize with the operation of IFE systems</a:t>
            </a:r>
          </a:p>
          <a:p>
            <a:pPr lvl="1"/>
            <a:r>
              <a:rPr lang="en-GB" sz="1400" dirty="0"/>
              <a:t>Efficiently handle troubleshooting</a:t>
            </a:r>
            <a:br>
              <a:rPr lang="en-GB" sz="1400" dirty="0"/>
            </a:br>
            <a:endParaRPr lang="en-GB" sz="1400" dirty="0"/>
          </a:p>
          <a:p>
            <a:r>
              <a:rPr lang="en-GB" dirty="0"/>
              <a:t>Topics covered:</a:t>
            </a:r>
          </a:p>
          <a:p>
            <a:pPr lvl="1"/>
            <a:r>
              <a:rPr lang="en-GB" sz="1400" dirty="0"/>
              <a:t>ice On Demand &amp; Entertainment </a:t>
            </a:r>
          </a:p>
          <a:p>
            <a:pPr lvl="1"/>
            <a:r>
              <a:rPr lang="en-GB" sz="1400" dirty="0"/>
              <a:t>ice</a:t>
            </a:r>
          </a:p>
          <a:p>
            <a:pPr lvl="1"/>
            <a:r>
              <a:rPr lang="en-GB" sz="1400" dirty="0"/>
              <a:t>ice Digital Widescreen</a:t>
            </a:r>
          </a:p>
          <a:p>
            <a:pPr lvl="1"/>
            <a:r>
              <a:rPr lang="en-GB" sz="1400" dirty="0"/>
              <a:t>ice Digital Widescreen New Look &amp; Feel</a:t>
            </a:r>
            <a:br>
              <a:rPr lang="en-GB" sz="1400" dirty="0"/>
            </a:br>
            <a:endParaRPr lang="en-GB" sz="1400" dirty="0"/>
          </a:p>
          <a:p>
            <a:r>
              <a:rPr lang="en-GB" dirty="0"/>
              <a:t>Information:</a:t>
            </a:r>
          </a:p>
          <a:p>
            <a:r>
              <a:rPr lang="en-GB" sz="1400" dirty="0" err="1"/>
              <a:t>Airshow</a:t>
            </a:r>
            <a:r>
              <a:rPr lang="en-GB" sz="1400" dirty="0"/>
              <a:t> / News and Sports Headlines / Cameras</a:t>
            </a:r>
            <a:br>
              <a:rPr lang="en-GB" sz="1400" dirty="0"/>
            </a:br>
            <a:endParaRPr lang="en-GB" sz="1400" dirty="0"/>
          </a:p>
          <a:p>
            <a:r>
              <a:rPr lang="en-GB" dirty="0"/>
              <a:t>Communication</a:t>
            </a:r>
          </a:p>
          <a:p>
            <a:r>
              <a:rPr lang="en-GB" sz="1400" dirty="0"/>
              <a:t>In-Seat Phone /SMS and Email / </a:t>
            </a:r>
            <a:r>
              <a:rPr lang="en-GB" sz="1400" dirty="0" err="1"/>
              <a:t>Emtel</a:t>
            </a:r>
            <a:r>
              <a:rPr lang="en-GB" sz="1400" dirty="0"/>
              <a:t> </a:t>
            </a:r>
          </a:p>
          <a:p>
            <a:r>
              <a:rPr lang="en-GB" sz="1400" dirty="0"/>
              <a:t>Wi-Fi and Mobile communication </a:t>
            </a:r>
            <a:br>
              <a:rPr lang="en-GB" sz="1400" dirty="0"/>
            </a:br>
            <a:endParaRPr lang="en-GB" sz="1400" dirty="0"/>
          </a:p>
          <a:p>
            <a:r>
              <a:rPr lang="en-GB" dirty="0"/>
              <a:t>IFE Troubleshooting Options </a:t>
            </a:r>
          </a:p>
          <a:p>
            <a:r>
              <a:rPr lang="en-GB" dirty="0"/>
              <a:t>Economy Class Seat functions </a:t>
            </a:r>
          </a:p>
          <a:p>
            <a:endParaRPr lang="en-GB" dirty="0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532" y="3899167"/>
            <a:ext cx="3657948" cy="2728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126865"/>
      </p:ext>
    </p:extLst>
  </p:cSld>
  <p:clrMapOvr>
    <a:masterClrMapping/>
  </p:clrMapOvr>
  <p:transition spd="slow" advClick="0">
    <p:strips dir="rd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Customer Care: </a:t>
            </a:r>
            <a:r>
              <a:rPr lang="en-US" sz="2800" dirty="0"/>
              <a:t>What our customers are saying</a:t>
            </a:r>
            <a:r>
              <a:rPr lang="en-US" sz="3200" dirty="0"/>
              <a:t>  </a:t>
            </a:r>
            <a:r>
              <a:rPr lang="en-US" sz="2000" dirty="0"/>
              <a:t>Skytrax &amp; CASA / Deep dive</a:t>
            </a:r>
            <a:br>
              <a:rPr lang="en-US" sz="3200" dirty="0">
                <a:latin typeface="EK03Plain-M01" panose="00000600000000000000" pitchFamily="2" charset="0"/>
                <a:cs typeface="EK03Plain-M01" panose="00000600000000000000" pitchFamily="2" charset="0"/>
              </a:rPr>
            </a:b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C.A.S.A. and Market Research </a:t>
            </a:r>
            <a:br>
              <a:rPr lang="en-GB" dirty="0"/>
            </a:br>
            <a:endParaRPr lang="en-GB" dirty="0"/>
          </a:p>
          <a:p>
            <a:r>
              <a:rPr lang="en-GB" dirty="0"/>
              <a:t>Impact of social media on the Emirates brand</a:t>
            </a:r>
          </a:p>
          <a:p>
            <a:endParaRPr lang="en-GB" dirty="0"/>
          </a:p>
          <a:p>
            <a:r>
              <a:rPr lang="en-GB" dirty="0"/>
              <a:t>Apply customer service skills to solve customer scenarios</a:t>
            </a:r>
          </a:p>
          <a:p>
            <a:endParaRPr lang="en-GB" dirty="0"/>
          </a:p>
          <a:p>
            <a:r>
              <a:rPr lang="en-GB" dirty="0" err="1"/>
              <a:t>Skytrax</a:t>
            </a:r>
            <a:r>
              <a:rPr lang="en-GB" dirty="0"/>
              <a:t> / </a:t>
            </a:r>
            <a:r>
              <a:rPr lang="en-GB" dirty="0" err="1"/>
              <a:t>Airs@t</a:t>
            </a:r>
            <a:r>
              <a:rPr lang="en-GB" dirty="0"/>
              <a:t> </a:t>
            </a:r>
          </a:p>
          <a:p>
            <a:endParaRPr lang="en-GB" dirty="0"/>
          </a:p>
          <a:p>
            <a:r>
              <a:rPr lang="en-GB" dirty="0"/>
              <a:t>Deep Dive Activity:</a:t>
            </a:r>
          </a:p>
          <a:p>
            <a:pPr lvl="1"/>
            <a:r>
              <a:rPr lang="en-GB" sz="1400" dirty="0"/>
              <a:t>Learners discuss a variety of customer </a:t>
            </a:r>
          </a:p>
          <a:p>
            <a:pPr lvl="1"/>
            <a:r>
              <a:rPr lang="en-GB" sz="1400" dirty="0"/>
              <a:t>scenarios and discuss how to resolve them in their groups.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2" descr="G:\CCT - Service Training - Core Team - Generic\Curriculum Design &amp; Project Team\Ab Initio\YCproduct\day2monCST\SKR_193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256" y="3903839"/>
            <a:ext cx="2045999" cy="274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693535"/>
      </p:ext>
    </p:extLst>
  </p:cSld>
  <p:clrMapOvr>
    <a:masterClrMapping/>
  </p:clrMapOvr>
  <p:transition spd="slow" advClick="0">
    <p:strips dir="rd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Progress Check 1:1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47568" y="1260000"/>
            <a:ext cx="5436432" cy="5004000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Through this learners will: </a:t>
            </a:r>
          </a:p>
          <a:p>
            <a:endParaRPr lang="en-GB" dirty="0"/>
          </a:p>
          <a:p>
            <a:r>
              <a:rPr lang="en-GB" dirty="0"/>
              <a:t>Reflect and discuss personal performance through 1:1 meeting with trainers </a:t>
            </a:r>
          </a:p>
          <a:p>
            <a:endParaRPr lang="en-GB" dirty="0"/>
          </a:p>
          <a:p>
            <a:r>
              <a:rPr lang="en-GB" dirty="0"/>
              <a:t>Discussion is noted on continual assessment form under professionalism and any other relevant competencies </a:t>
            </a:r>
          </a:p>
          <a:p>
            <a:endParaRPr lang="en-GB" dirty="0"/>
          </a:p>
          <a:p>
            <a:r>
              <a:rPr lang="en-GB" dirty="0"/>
              <a:t>Discussion of performance with regards to JFK practical </a:t>
            </a:r>
          </a:p>
          <a:p>
            <a:endParaRPr lang="en-GB" dirty="0"/>
          </a:p>
          <a:p>
            <a:r>
              <a:rPr lang="en-GB" dirty="0"/>
              <a:t>Learners share observations made and offer additional support and/or guidance to learner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7706" r="85597" b="15636"/>
          <a:stretch/>
        </p:blipFill>
        <p:spPr bwMode="auto">
          <a:xfrm>
            <a:off x="1470052" y="1120846"/>
            <a:ext cx="879301" cy="4857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84" t="27706" r="53833" b="15636"/>
          <a:stretch/>
        </p:blipFill>
        <p:spPr bwMode="auto">
          <a:xfrm>
            <a:off x="2351660" y="1124744"/>
            <a:ext cx="971550" cy="48570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3104231"/>
      </p:ext>
    </p:extLst>
  </p:cSld>
  <p:clrMapOvr>
    <a:masterClrMapping/>
  </p:clrMapOvr>
  <p:transition spd="slow" advClick="0">
    <p:strips dir="rd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Aircraft Documentation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Locate information from all Manuals</a:t>
            </a:r>
          </a:p>
          <a:p>
            <a:endParaRPr lang="en-GB" dirty="0"/>
          </a:p>
          <a:p>
            <a:r>
              <a:rPr lang="en-GB" dirty="0"/>
              <a:t>Various items in the Documents Folder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Recap documents covered in other disciplines:</a:t>
            </a:r>
          </a:p>
          <a:p>
            <a:pPr lvl="1"/>
            <a:r>
              <a:rPr lang="en-GB" sz="1400" dirty="0"/>
              <a:t>Fatigue form </a:t>
            </a:r>
          </a:p>
          <a:p>
            <a:pPr lvl="1"/>
            <a:r>
              <a:rPr lang="en-GB" sz="1400" dirty="0"/>
              <a:t>Hazard Label Description Card</a:t>
            </a:r>
          </a:p>
          <a:p>
            <a:pPr lvl="1"/>
            <a:r>
              <a:rPr lang="en-GB" sz="1400" dirty="0"/>
              <a:t>Witness Statement </a:t>
            </a:r>
          </a:p>
          <a:p>
            <a:pPr lvl="1"/>
            <a:r>
              <a:rPr lang="en-GB" sz="1400" dirty="0"/>
              <a:t>Medical Incident Report Form</a:t>
            </a:r>
          </a:p>
          <a:p>
            <a:pPr lvl="1"/>
            <a:r>
              <a:rPr lang="en-GB" sz="1400" dirty="0"/>
              <a:t>Crew Accident Report Form</a:t>
            </a:r>
          </a:p>
          <a:p>
            <a:pPr lvl="1"/>
            <a:r>
              <a:rPr lang="en-GB" sz="1400" dirty="0"/>
              <a:t>Communicable disease Form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7" name="Rectangle 6">
            <a:hlinkClick r:id="rId2" action="ppaction://hlinksldjump"/>
          </p:cNvPr>
          <p:cNvSpPr/>
          <p:nvPr/>
        </p:nvSpPr>
        <p:spPr>
          <a:xfrm>
            <a:off x="7740352" y="1412776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</a:t>
            </a:r>
            <a:r>
              <a:rPr lang="en-US" sz="1100" dirty="0">
                <a:latin typeface="EK03Plain-M01" panose="00000600000000000000" pitchFamily="2" charset="0"/>
                <a:cs typeface="EK03Plain-M01" panose="00000600000000000000" pitchFamily="2" charset="0"/>
              </a:rPr>
              <a:t>Documentation:</a:t>
            </a:r>
          </a:p>
          <a:p>
            <a:pPr algn="ctr"/>
            <a:r>
              <a:rPr lang="en-US" dirty="0">
                <a:latin typeface="EK03Plain-M01" panose="00000600000000000000" pitchFamily="2" charset="0"/>
                <a:cs typeface="EK03Plain-M01" panose="00000600000000000000" pitchFamily="2" charset="0"/>
              </a:rPr>
              <a:t>Aircraft Manuals</a:t>
            </a:r>
          </a:p>
        </p:txBody>
      </p:sp>
      <p:pic>
        <p:nvPicPr>
          <p:cNvPr id="3074" name="Picture 140"/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3126274"/>
            <a:ext cx="1656184" cy="163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3" name="Picture 139"/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0" y="4797152"/>
            <a:ext cx="1539205" cy="1622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GB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14763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b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0" y="2952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br>
              <a:rPr kumimoji="0" lang="en-GB" altLang="en-US" sz="1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Calibri" pitchFamily="34" charset="0"/>
                <a:cs typeface="Arial" pitchFamily="34" charset="0"/>
              </a:rPr>
            </a:br>
            <a:endParaRPr kumimoji="0" lang="en-GB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3102080"/>
      </p:ext>
    </p:extLst>
  </p:cSld>
  <p:clrMapOvr>
    <a:masterClrMapping/>
  </p:clrMapOvr>
  <p:transition spd="slow" advClick="0">
    <p:strips dir="rd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Our Stakeholders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Gain awareness of key Emirates internal &amp; external stakeholder groups</a:t>
            </a:r>
          </a:p>
          <a:p>
            <a:endParaRPr lang="en-GB" dirty="0"/>
          </a:p>
          <a:p>
            <a:r>
              <a:rPr lang="en-GB" dirty="0"/>
              <a:t>Identify how support can be offered to these stakeholders </a:t>
            </a:r>
          </a:p>
          <a:p>
            <a:endParaRPr lang="en-GB" dirty="0"/>
          </a:p>
          <a:p>
            <a:r>
              <a:rPr lang="en-GB" dirty="0"/>
              <a:t>Our Stakeholders:</a:t>
            </a:r>
          </a:p>
          <a:p>
            <a:pPr lvl="1"/>
            <a:r>
              <a:rPr lang="en-GB" sz="1400" dirty="0"/>
              <a:t>Product Development </a:t>
            </a:r>
          </a:p>
          <a:p>
            <a:pPr lvl="1"/>
            <a:r>
              <a:rPr lang="en-GB" sz="1400" dirty="0"/>
              <a:t>EKFC (Emirates Flight Catering)</a:t>
            </a:r>
          </a:p>
          <a:p>
            <a:pPr lvl="1"/>
            <a:r>
              <a:rPr lang="en-GB" sz="1400" dirty="0"/>
              <a:t>Ground staff </a:t>
            </a:r>
          </a:p>
          <a:p>
            <a:pPr lvl="1"/>
            <a:r>
              <a:rPr lang="en-GB" sz="1400" dirty="0"/>
              <a:t>Engineering </a:t>
            </a:r>
          </a:p>
          <a:p>
            <a:pPr lvl="1"/>
            <a:r>
              <a:rPr lang="en-GB" sz="1400" dirty="0"/>
              <a:t>Dispatchers </a:t>
            </a:r>
          </a:p>
          <a:p>
            <a:pPr lvl="1"/>
            <a:r>
              <a:rPr lang="en-GB" sz="1400" dirty="0"/>
              <a:t>Airport and Airport Lounges</a:t>
            </a:r>
          </a:p>
          <a:p>
            <a:pPr lvl="1"/>
            <a:r>
              <a:rPr lang="en-GB" sz="1400" dirty="0"/>
              <a:t>CASA</a:t>
            </a:r>
          </a:p>
          <a:p>
            <a:pPr lvl="1"/>
            <a:r>
              <a:rPr lang="en-GB" sz="1400" dirty="0"/>
              <a:t>Cabin Crew Management</a:t>
            </a:r>
          </a:p>
          <a:p>
            <a:pPr lvl="1"/>
            <a:r>
              <a:rPr lang="en-GB" sz="1400" dirty="0"/>
              <a:t>Retail Services</a:t>
            </a:r>
          </a:p>
          <a:p>
            <a:pPr lvl="1"/>
            <a:r>
              <a:rPr lang="en-GB" sz="1400" dirty="0"/>
              <a:t>Catering </a:t>
            </a:r>
          </a:p>
          <a:p>
            <a:pPr lvl="1"/>
            <a:r>
              <a:rPr lang="en-GB" sz="1400" dirty="0"/>
              <a:t>Cabin Crew Training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7740352" y="1761558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Our Stakeholders</a:t>
            </a:r>
          </a:p>
        </p:txBody>
      </p:sp>
      <p:pic>
        <p:nvPicPr>
          <p:cNvPr id="23554" name="Picture 2" descr="http://icmdubai.com/bilder/rx_ekfc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170" y="3061691"/>
            <a:ext cx="3683310" cy="245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92" t="65150" r="58616" b="5453"/>
          <a:stretch/>
        </p:blipFill>
        <p:spPr bwMode="auto">
          <a:xfrm>
            <a:off x="1059060" y="5695856"/>
            <a:ext cx="915489" cy="902525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1" t="30985" r="69082" b="38030"/>
          <a:stretch/>
        </p:blipFill>
        <p:spPr bwMode="auto">
          <a:xfrm>
            <a:off x="4593704" y="5672108"/>
            <a:ext cx="914400" cy="951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20" t="65513" r="26951" b="4965"/>
          <a:stretch/>
        </p:blipFill>
        <p:spPr bwMode="auto">
          <a:xfrm>
            <a:off x="1767323" y="5694563"/>
            <a:ext cx="1018918" cy="906360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0" t="30823" r="13930" b="38354"/>
          <a:stretch/>
        </p:blipFill>
        <p:spPr bwMode="auto">
          <a:xfrm>
            <a:off x="2535536" y="5655235"/>
            <a:ext cx="1001216" cy="946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30206" b="71517"/>
          <a:stretch/>
        </p:blipFill>
        <p:spPr bwMode="auto">
          <a:xfrm>
            <a:off x="3203848" y="5691119"/>
            <a:ext cx="875780" cy="874497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87" r="57227" b="68137"/>
          <a:stretch/>
        </p:blipFill>
        <p:spPr bwMode="auto">
          <a:xfrm>
            <a:off x="3841812" y="5691119"/>
            <a:ext cx="946212" cy="978241"/>
          </a:xfrm>
          <a:prstGeom prst="ellips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010023"/>
      </p:ext>
    </p:extLst>
  </p:cSld>
  <p:clrMapOvr>
    <a:masterClrMapping/>
  </p:clrMapOvr>
  <p:transition spd="slow" advClick="0">
    <p:strips dir="rd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13 – Thursday </a:t>
            </a:r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6444208" y="1564774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Bar Assessment </a:t>
            </a:r>
          </a:p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2</a:t>
            </a:r>
            <a:endParaRPr lang="en-GB" sz="14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7740352" y="1564774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Knowledge Assessment 4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7740352" y="2864366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Mapping my progress 1:1</a:t>
            </a:r>
          </a:p>
        </p:txBody>
      </p:sp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6444208" y="2870703"/>
            <a:ext cx="1152128" cy="11457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Seat Operation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7740352" y="4158865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DOH Group Debrief</a:t>
            </a:r>
          </a:p>
        </p:txBody>
      </p:sp>
      <p:sp>
        <p:nvSpPr>
          <p:cNvPr id="15" name="Rectangle 14">
            <a:hlinkClick r:id="rId2" action="ppaction://hlinksldjump"/>
          </p:cNvPr>
          <p:cNvSpPr/>
          <p:nvPr/>
        </p:nvSpPr>
        <p:spPr>
          <a:xfrm>
            <a:off x="6453945" y="4158865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Hospitality</a:t>
            </a: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 </a:t>
            </a:r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&amp; Customer Care Assessment: DOH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/>
          <a:srcRect l="27927" t="8849" r="17449" b="1302"/>
          <a:stretch/>
        </p:blipFill>
        <p:spPr>
          <a:xfrm>
            <a:off x="2195736" y="1692687"/>
            <a:ext cx="3190548" cy="350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92717"/>
      </p:ext>
    </p:extLst>
  </p:cSld>
  <p:clrMapOvr>
    <a:masterClrMapping/>
  </p:clrMapOvr>
  <p:transition spd="slow" advClick="0">
    <p:strips dir="rd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Bar Assessment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Learners complete one set of ABC Bar paperwork and C209 forms</a:t>
            </a:r>
          </a:p>
          <a:p>
            <a:endParaRPr lang="en-GB" dirty="0"/>
          </a:p>
        </p:txBody>
      </p:sp>
      <p:pic>
        <p:nvPicPr>
          <p:cNvPr id="14338" name="Picture 2" descr="G:\CCT - Service Training - Core Team - Generic\Curriculum Design &amp; Project Team\Ab Initio\Training Photos\DSC_148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r="27184"/>
          <a:stretch/>
        </p:blipFill>
        <p:spPr bwMode="auto">
          <a:xfrm flipH="1">
            <a:off x="4985752" y="2780928"/>
            <a:ext cx="3852488" cy="328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6566419"/>
      </p:ext>
    </p:extLst>
  </p:cSld>
  <p:clrMapOvr>
    <a:masterClrMapping/>
  </p:clrMapOvr>
  <p:transition spd="slow" advClick="0">
    <p:strips dir="rd"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Seat Operation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Seat Demonstration A380 &amp; B777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Available Switches:  </a:t>
            </a:r>
          </a:p>
          <a:p>
            <a:endParaRPr lang="en-GB" dirty="0"/>
          </a:p>
          <a:p>
            <a:r>
              <a:rPr lang="en-GB" dirty="0"/>
              <a:t>Backrest Control</a:t>
            </a:r>
          </a:p>
          <a:p>
            <a:r>
              <a:rPr lang="en-GB" dirty="0"/>
              <a:t>Armrest Release Button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28674" name="Picture 2" descr="http://cdn.ek.aero/us/english/images/A416055_IFE_765x300_tcm272-703306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014536" y="3501008"/>
            <a:ext cx="7286625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91069"/>
      </p:ext>
    </p:extLst>
  </p:cSld>
  <p:clrMapOvr>
    <a:masterClrMapping/>
  </p:clrMapOvr>
  <p:transition spd="slow" advClick="0">
    <p:strips dir="rd"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Hospitality &amp; Customer Care Assessment: </a:t>
            </a:r>
            <a:r>
              <a:rPr lang="en-GB" sz="2000" dirty="0"/>
              <a:t>Muscat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Simulation of flight to Muscat includes:</a:t>
            </a:r>
          </a:p>
          <a:p>
            <a:pPr lvl="1"/>
            <a:r>
              <a:rPr lang="en-GB" sz="1400" dirty="0" err="1"/>
              <a:t>Teamtalk</a:t>
            </a:r>
            <a:r>
              <a:rPr lang="en-GB" sz="1400" dirty="0"/>
              <a:t> with CSV</a:t>
            </a:r>
          </a:p>
          <a:p>
            <a:pPr lvl="1"/>
            <a:r>
              <a:rPr lang="en-GB" sz="1400" dirty="0"/>
              <a:t>Pre-flight Security Search</a:t>
            </a:r>
          </a:p>
          <a:p>
            <a:pPr lvl="1"/>
            <a:r>
              <a:rPr lang="en-GB" sz="1400" dirty="0"/>
              <a:t>Boarding </a:t>
            </a:r>
          </a:p>
          <a:p>
            <a:pPr lvl="1"/>
            <a:r>
              <a:rPr lang="en-GB" sz="1400" dirty="0"/>
              <a:t>Welcome Services</a:t>
            </a:r>
          </a:p>
          <a:p>
            <a:pPr lvl="1"/>
            <a:r>
              <a:rPr lang="en-GB" sz="1400" dirty="0"/>
              <a:t>Safety Video</a:t>
            </a:r>
          </a:p>
          <a:p>
            <a:pPr lvl="1"/>
            <a:r>
              <a:rPr lang="en-GB" sz="1400" dirty="0"/>
              <a:t>Securing and passing checks</a:t>
            </a:r>
          </a:p>
          <a:p>
            <a:pPr lvl="1"/>
            <a:r>
              <a:rPr lang="en-GB" sz="1400" dirty="0"/>
              <a:t>Lunch Cat 1</a:t>
            </a:r>
          </a:p>
          <a:p>
            <a:pPr lvl="1"/>
            <a:r>
              <a:rPr lang="en-GB" sz="1400" dirty="0"/>
              <a:t>Farewell service</a:t>
            </a:r>
          </a:p>
          <a:p>
            <a:pPr lvl="1"/>
            <a:r>
              <a:rPr lang="en-GB" sz="1400" dirty="0"/>
              <a:t>Disembarkation</a:t>
            </a:r>
          </a:p>
          <a:p>
            <a:endParaRPr lang="en-GB" dirty="0"/>
          </a:p>
          <a:p>
            <a:r>
              <a:rPr lang="en-GB" dirty="0"/>
              <a:t>Assessment Details:</a:t>
            </a:r>
          </a:p>
          <a:p>
            <a:pPr lvl="1"/>
            <a:r>
              <a:rPr lang="en-GB" sz="1400" dirty="0"/>
              <a:t>Assessment conducted by 10 selected learners from current batches who will portray qualities of the ideal crew member</a:t>
            </a:r>
          </a:p>
          <a:p>
            <a:pPr lvl="1"/>
            <a:r>
              <a:rPr lang="en-GB" sz="1400" dirty="0"/>
              <a:t>5 operating Dubai to Muscat and 5 on the return sector</a:t>
            </a:r>
          </a:p>
          <a:p>
            <a:pPr lvl="1"/>
            <a:r>
              <a:rPr lang="en-GB" sz="1400" dirty="0"/>
              <a:t>Learners starting their service training (Day 3) are given a boarding pass and act as customers</a:t>
            </a:r>
          </a:p>
          <a:p>
            <a:pPr lvl="1"/>
            <a:r>
              <a:rPr lang="en-GB" sz="1400" dirty="0"/>
              <a:t>Range of special category customers/ scenarios: HVC, Parents with infants, large bags</a:t>
            </a:r>
          </a:p>
          <a:p>
            <a:pPr lvl="1"/>
            <a:r>
              <a:rPr lang="en-GB" sz="1400" dirty="0"/>
              <a:t>Trainers act as Purser and CSV or customers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9082458"/>
      </p:ext>
    </p:extLst>
  </p:cSld>
  <p:clrMapOvr>
    <a:masterClrMapping/>
  </p:clrMapOvr>
  <p:transition spd="slow" advClick="0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 dirty="0"/>
              <a:t>Connecting with our people: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472" y="1260000"/>
            <a:ext cx="8424000" cy="5004000"/>
          </a:xfrm>
        </p:spPr>
        <p:txBody>
          <a:bodyPr/>
          <a:lstStyle/>
          <a:p>
            <a:r>
              <a:rPr lang="en-GB" dirty="0"/>
              <a:t>Increased use of multi-media to enhance learning and retain knowledge</a:t>
            </a:r>
          </a:p>
          <a:p>
            <a:endParaRPr lang="en-GB" dirty="0"/>
          </a:p>
        </p:txBody>
      </p:sp>
      <p:pic>
        <p:nvPicPr>
          <p:cNvPr id="12294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3888" y="0"/>
            <a:ext cx="633412" cy="88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:\D Drive\Adel Project\04102016\TECH-0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8" y="2276872"/>
            <a:ext cx="817248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Day 14 - Sunday</a:t>
            </a:r>
            <a:br>
              <a:rPr lang="en-GB" sz="3200" dirty="0"/>
            </a:br>
            <a:endParaRPr lang="en-GB" sz="3200" dirty="0"/>
          </a:p>
        </p:txBody>
      </p:sp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4230000" y="1712238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Crew Journey Briefing</a:t>
            </a:r>
            <a:endParaRPr lang="en-GB" sz="16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8" name="Rectangle 7">
            <a:hlinkClick r:id="rId2" action="ppaction://hlinksldjump"/>
          </p:cNvPr>
          <p:cNvSpPr/>
          <p:nvPr/>
        </p:nvSpPr>
        <p:spPr>
          <a:xfrm>
            <a:off x="5796136" y="1712238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Service Flows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9" name="Rectangle 8">
            <a:hlinkClick r:id="rId2" action="ppaction://hlinksldjump"/>
          </p:cNvPr>
          <p:cNvSpPr/>
          <p:nvPr/>
        </p:nvSpPr>
        <p:spPr>
          <a:xfrm>
            <a:off x="7388887" y="1732693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EK03Plain-M01" panose="00000600000000000000" pitchFamily="2" charset="0"/>
                <a:cs typeface="EK03Plain-M01" panose="00000600000000000000" pitchFamily="2" charset="0"/>
              </a:rPr>
              <a:t>Performance Review and mapping my progress </a:t>
            </a:r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1:1</a:t>
            </a:r>
          </a:p>
        </p:txBody>
      </p:sp>
      <p:sp>
        <p:nvSpPr>
          <p:cNvPr id="10" name="Rectangle 9">
            <a:hlinkClick r:id="rId2" action="ppaction://hlinksldjump"/>
          </p:cNvPr>
          <p:cNvSpPr/>
          <p:nvPr/>
        </p:nvSpPr>
        <p:spPr>
          <a:xfrm>
            <a:off x="4230000" y="3103708"/>
            <a:ext cx="1152128" cy="114579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Writing the Emirates way</a:t>
            </a:r>
            <a:endParaRPr lang="en-GB" sz="1200" dirty="0">
              <a:latin typeface="EK03Plain-M01" panose="00000600000000000000" pitchFamily="2" charset="0"/>
              <a:cs typeface="EK03Plain-M01" panose="00000600000000000000" pitchFamily="2" charset="0"/>
            </a:endParaRPr>
          </a:p>
        </p:txBody>
      </p:sp>
      <p:sp>
        <p:nvSpPr>
          <p:cNvPr id="12" name="Rectangle 11">
            <a:hlinkClick r:id="rId2" action="ppaction://hlinksldjump"/>
          </p:cNvPr>
          <p:cNvSpPr/>
          <p:nvPr/>
        </p:nvSpPr>
        <p:spPr>
          <a:xfrm>
            <a:off x="5796136" y="3097371"/>
            <a:ext cx="1152128" cy="115212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EK03Plain-M01" panose="00000600000000000000" pitchFamily="2" charset="0"/>
                <a:cs typeface="EK03Plain-M01" panose="00000600000000000000" pitchFamily="2" charset="0"/>
              </a:rPr>
              <a:t>What Happens Next</a:t>
            </a:r>
          </a:p>
        </p:txBody>
      </p:sp>
      <p:sp>
        <p:nvSpPr>
          <p:cNvPr id="13" name="Rectangle 12">
            <a:hlinkClick r:id="rId2" action="ppaction://hlinksldjump"/>
          </p:cNvPr>
          <p:cNvSpPr/>
          <p:nvPr/>
        </p:nvSpPr>
        <p:spPr>
          <a:xfrm>
            <a:off x="7388887" y="3097371"/>
            <a:ext cx="1152128" cy="115212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latin typeface="EK03Plain-M01" panose="00000600000000000000" pitchFamily="2" charset="0"/>
                <a:cs typeface="EK03Plain-M01" panose="00000600000000000000" pitchFamily="2" charset="0"/>
              </a:rPr>
              <a:t>SEP License Distribution</a:t>
            </a:r>
          </a:p>
        </p:txBody>
      </p:sp>
      <p:pic>
        <p:nvPicPr>
          <p:cNvPr id="11" name="Picture 5" descr="http://www.emirates-empower.com/Images/ImageLibrary/ImageFiles/18710/299/18710_Screen-R_JPEG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75"/>
          <a:stretch/>
        </p:blipFill>
        <p:spPr bwMode="auto">
          <a:xfrm>
            <a:off x="1043608" y="1754402"/>
            <a:ext cx="2648545" cy="337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739413"/>
      </p:ext>
    </p:extLst>
  </p:cSld>
  <p:clrMapOvr>
    <a:masterClrMapping/>
  </p:clrMapOvr>
  <p:transition spd="slow" advClick="0">
    <p:strips dir="rd"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Crew Journey Briefing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Describe their crew working journey </a:t>
            </a:r>
          </a:p>
          <a:p>
            <a:pPr lvl="1"/>
            <a:r>
              <a:rPr lang="en-GB" sz="1600" dirty="0"/>
              <a:t>The day before the flight</a:t>
            </a:r>
          </a:p>
          <a:p>
            <a:pPr lvl="1"/>
            <a:r>
              <a:rPr lang="en-GB" sz="1600" dirty="0"/>
              <a:t>The day of the flight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Become familiar with the roles of their various team members</a:t>
            </a:r>
          </a:p>
          <a:p>
            <a:pPr lvl="1"/>
            <a:r>
              <a:rPr lang="en-GB" sz="1400" dirty="0"/>
              <a:t>CSV – Cabin Supervisors</a:t>
            </a:r>
          </a:p>
          <a:p>
            <a:pPr lvl="1"/>
            <a:r>
              <a:rPr lang="en-GB" sz="1400" dirty="0"/>
              <a:t>PUR - Purser</a:t>
            </a:r>
          </a:p>
          <a:p>
            <a:pPr lvl="1"/>
            <a:r>
              <a:rPr lang="en-GB" sz="1400" dirty="0"/>
              <a:t>PSP – Performance Standards Purser</a:t>
            </a:r>
          </a:p>
          <a:p>
            <a:pPr lvl="1"/>
            <a:r>
              <a:rPr lang="en-GB" sz="1400" dirty="0"/>
              <a:t>OPP – </a:t>
            </a:r>
            <a:r>
              <a:rPr lang="en-GB" sz="1400" dirty="0" err="1"/>
              <a:t>Onboard</a:t>
            </a:r>
            <a:r>
              <a:rPr lang="en-GB" sz="1400" dirty="0"/>
              <a:t> Product Purser</a:t>
            </a:r>
          </a:p>
          <a:p>
            <a:endParaRPr lang="en-GB" sz="1400" dirty="0"/>
          </a:p>
          <a:p>
            <a:pPr marL="0" indent="0">
              <a:buNone/>
            </a:pPr>
            <a:r>
              <a:rPr lang="en-GB" dirty="0"/>
              <a:t>Flight Crew</a:t>
            </a:r>
          </a:p>
          <a:p>
            <a:r>
              <a:rPr lang="en-GB" sz="1400" dirty="0"/>
              <a:t>Discussion of the policies and procedures of taking care of the Flight Crew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CSA</a:t>
            </a:r>
          </a:p>
          <a:p>
            <a:r>
              <a:rPr lang="en-GB" sz="1400" dirty="0"/>
              <a:t>Discussion of roles and responsibilities of the Cabin Service Attendants</a:t>
            </a:r>
          </a:p>
          <a:p>
            <a:endParaRPr lang="en-GB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093" y="2204864"/>
            <a:ext cx="2143220" cy="2170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4942337"/>
            <a:ext cx="2453097" cy="1681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1300012"/>
      </p:ext>
    </p:extLst>
  </p:cSld>
  <p:clrMapOvr>
    <a:masterClrMapping/>
  </p:clrMapOvr>
  <p:transition spd="slow" advClick="0">
    <p:strips dir="rd"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Service Flows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Using an animated presentation, talk-through service flows and delivery steps as they would be conducted on board with a full cabin of up to 400 customers</a:t>
            </a:r>
          </a:p>
          <a:p>
            <a:endParaRPr lang="en-GB" dirty="0"/>
          </a:p>
          <a:p>
            <a:r>
              <a:rPr lang="en-GB" dirty="0"/>
              <a:t>Explain counting 39/52 trays and starting at next customer.</a:t>
            </a:r>
          </a:p>
          <a:p>
            <a:endParaRPr lang="en-GB" dirty="0"/>
          </a:p>
          <a:p>
            <a:r>
              <a:rPr lang="en-GB" dirty="0"/>
              <a:t>Identify the different types of meal trays offered in Economy Class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009" y="4527580"/>
            <a:ext cx="1368152" cy="1630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5745" l="4348" r="94071">
                        <a14:foregroundMark x1="10277" y1="62766" x2="65217" y2="91489"/>
                        <a14:foregroundMark x1="89328" y1="39362" x2="67194" y2="93085"/>
                        <a14:foregroundMark x1="21344" y1="39894" x2="39921" y2="11702"/>
                        <a14:foregroundMark x1="50988" y1="18617" x2="70356" y2="28191"/>
                        <a14:foregroundMark x1="49407" y1="85638" x2="66008" y2="925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30" y="3645589"/>
            <a:ext cx="2145540" cy="17084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374" y="5140602"/>
            <a:ext cx="2161407" cy="1601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1578" y="4240602"/>
            <a:ext cx="1415652" cy="108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730" y="4372722"/>
            <a:ext cx="1104675" cy="19793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softEdge rad="127000"/>
          </a:effectLst>
        </p:spPr>
      </p:pic>
      <p:pic>
        <p:nvPicPr>
          <p:cNvPr id="13" name="Picture 12" descr="C:\Users\s274422\Desktop\Service Changes Photos\IMG_8992_resized.jpg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732" b="92102" l="9958" r="927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029" y="4911182"/>
            <a:ext cx="1487375" cy="19468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11341956"/>
      </p:ext>
    </p:extLst>
  </p:cSld>
  <p:clrMapOvr>
    <a:masterClrMapping/>
  </p:clrMapOvr>
  <p:transition spd="slow" advClick="0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/>
              <a:t>Writing the Emirates Way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95170" y="1259999"/>
            <a:ext cx="8497310" cy="50040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GB" dirty="0"/>
              <a:t>Discuss ways to incorporate the Emirates persona into writing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GB" dirty="0"/>
              <a:t>Show care and be inspiring towards your cosmopolitan reader</a:t>
            </a:r>
            <a:br>
              <a:rPr lang="en-GB" dirty="0"/>
            </a:br>
            <a:r>
              <a:rPr lang="en-GB" dirty="0"/>
              <a:t>The Emirates Persona: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Learners discuss examples of writing and convert them into the Emirates way</a:t>
            </a:r>
          </a:p>
          <a:p>
            <a:endParaRPr lang="en-GB" dirty="0"/>
          </a:p>
        </p:txBody>
      </p:sp>
      <p:pic>
        <p:nvPicPr>
          <p:cNvPr id="10" name="Picture Placeholder 9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" r="1636"/>
          <a:stretch>
            <a:fillRect/>
          </a:stretch>
        </p:blipFill>
        <p:spPr>
          <a:xfrm>
            <a:off x="7380536" y="5013176"/>
            <a:ext cx="1511944" cy="1674124"/>
          </a:xfrm>
        </p:spPr>
      </p:pic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-27806" y="2727236"/>
            <a:ext cx="9009277" cy="170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3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Tx/>
              <a:buNone/>
              <a:defRPr sz="1800"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Tx/>
              <a:buNone/>
              <a:defRPr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Tx/>
              <a:buNone/>
              <a:defRPr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Tx/>
              <a:buNone/>
              <a:defRPr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Tx/>
              <a:buNone/>
              <a:defRPr kern="1200">
                <a:solidFill>
                  <a:srgbClr val="808080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lvl="1"/>
            <a:r>
              <a:rPr lang="en-GB" sz="1600" b="1" dirty="0"/>
              <a:t>Inspiring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Make it about the reader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Tell me why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Use short words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Keep things open</a:t>
            </a:r>
          </a:p>
          <a:p>
            <a:pPr marL="400050" lvl="1"/>
            <a:endParaRPr lang="en-GB" b="1" dirty="0"/>
          </a:p>
          <a:p>
            <a:pPr marL="400050" lvl="1"/>
            <a:endParaRPr lang="en-GB" b="1" dirty="0"/>
          </a:p>
          <a:p>
            <a:pPr marL="400050" lvl="1"/>
            <a:r>
              <a:rPr lang="en-GB" sz="1600" b="1" dirty="0"/>
              <a:t>Caring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If it’s good news celebrate it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If it’s bad news, tell it to me straight: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Use the active voice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Make me feel included</a:t>
            </a:r>
          </a:p>
          <a:p>
            <a:pPr marL="400050" lvl="1"/>
            <a:endParaRPr lang="en-GB" b="1" dirty="0"/>
          </a:p>
          <a:p>
            <a:pPr marL="400050" lvl="1"/>
            <a:endParaRPr lang="en-GB" sz="1600" b="1" dirty="0"/>
          </a:p>
          <a:p>
            <a:pPr marL="400050" lvl="1"/>
            <a:r>
              <a:rPr lang="en-GB" sz="1600" b="1" dirty="0"/>
              <a:t>Cosmopolitan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Don’t speak business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Avoid jargon / acronyms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One sentence, one thought, one breath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Give me time to catch 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Add some global colour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1360498"/>
      </p:ext>
    </p:extLst>
  </p:cSld>
  <p:clrMapOvr>
    <a:masterClrMapping/>
  </p:clrMapOvr>
  <p:transition spd="slow" advClick="0">
    <p:strips dir="rd"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Final Performance Review</a:t>
            </a: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347568" y="1260000"/>
            <a:ext cx="5436432" cy="5004000"/>
          </a:xfrm>
        </p:spPr>
        <p:txBody>
          <a:bodyPr/>
          <a:lstStyle/>
          <a:p>
            <a:r>
              <a:rPr lang="en-GB" dirty="0">
                <a:latin typeface="EK03Plain-M01" panose="00000600000000000000" pitchFamily="2" charset="0"/>
                <a:cs typeface="EK03Plain-M01" panose="00000600000000000000" pitchFamily="2" charset="0"/>
              </a:rPr>
              <a:t>Final Review: </a:t>
            </a:r>
          </a:p>
          <a:p>
            <a:endParaRPr lang="en-GB" dirty="0"/>
          </a:p>
          <a:p>
            <a:r>
              <a:rPr lang="en-GB" sz="1600" dirty="0"/>
              <a:t>Learners share their experience of the course </a:t>
            </a:r>
          </a:p>
          <a:p>
            <a:endParaRPr lang="en-GB" sz="1600" dirty="0"/>
          </a:p>
          <a:p>
            <a:r>
              <a:rPr lang="en-GB" sz="1600" dirty="0"/>
              <a:t>Performance is discussed using the continual assessment form / report</a:t>
            </a:r>
          </a:p>
          <a:p>
            <a:endParaRPr lang="en-GB" sz="1600" dirty="0"/>
          </a:p>
          <a:p>
            <a:r>
              <a:rPr lang="en-GB" sz="1600" dirty="0"/>
              <a:t>Learners share their revised goals as recorded on their Mapping My Progress </a:t>
            </a:r>
          </a:p>
          <a:p>
            <a:endParaRPr lang="en-GB" sz="1600" dirty="0"/>
          </a:p>
          <a:p>
            <a:r>
              <a:rPr lang="en-GB" sz="1600" dirty="0"/>
              <a:t>Recommend/mandate the portfolio </a:t>
            </a:r>
          </a:p>
          <a:p>
            <a:endParaRPr lang="en-GB" sz="1600" dirty="0"/>
          </a:p>
          <a:p>
            <a:r>
              <a:rPr lang="en-GB" sz="1600" dirty="0"/>
              <a:t>Introduce the Probationary Portfolio - this will be discussed in detail during the What Next session</a:t>
            </a:r>
          </a:p>
          <a:p>
            <a:endParaRPr lang="en-GB" sz="1600" dirty="0"/>
          </a:p>
          <a:p>
            <a:r>
              <a:rPr lang="en-GB" sz="1600" dirty="0"/>
              <a:t>Emphasis on the  importance of preparing themselves during the next 4 months for the assessment tasks in the 3rd phase of their Ab initio course – Service Training Assessment &amp; Refresher course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94" t="27706" r="45455" b="15636"/>
          <a:stretch/>
        </p:blipFill>
        <p:spPr bwMode="auto">
          <a:xfrm>
            <a:off x="2198478" y="1340768"/>
            <a:ext cx="1090556" cy="4857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7706" r="85171" b="15636"/>
          <a:stretch/>
        </p:blipFill>
        <p:spPr bwMode="auto">
          <a:xfrm>
            <a:off x="1043608" y="1340768"/>
            <a:ext cx="937785" cy="4857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28096341"/>
      </p:ext>
    </p:extLst>
  </p:cSld>
  <p:clrMapOvr>
    <a:masterClrMapping/>
  </p:clrMapOvr>
  <p:transition spd="slow" advClick="0">
    <p:strips dir="rd"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60000"/>
            <a:ext cx="8028424" cy="540000"/>
          </a:xfrm>
        </p:spPr>
        <p:txBody>
          <a:bodyPr/>
          <a:lstStyle/>
          <a:p>
            <a:r>
              <a:rPr lang="en-GB" sz="3200" dirty="0"/>
              <a:t>Feedback for your future/ </a:t>
            </a:r>
            <a:br>
              <a:rPr lang="en-GB" sz="3200" dirty="0"/>
            </a:br>
            <a:r>
              <a:rPr lang="en-GB" sz="3200" dirty="0"/>
              <a:t>What happens next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0000" y="1556792"/>
            <a:ext cx="8424000" cy="4707208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Session conducted along with Leadership Training Unit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MFP process and embracing feedback from leaders in order to grow and develop in their roles.</a:t>
            </a:r>
          </a:p>
          <a:p>
            <a:pPr lvl="1"/>
            <a:r>
              <a:rPr lang="en-GB" sz="1400" dirty="0"/>
              <a:t>Self-awareness</a:t>
            </a:r>
          </a:p>
          <a:p>
            <a:pPr lvl="1"/>
            <a:r>
              <a:rPr lang="en-GB" sz="1400" dirty="0"/>
              <a:t>Perception</a:t>
            </a:r>
          </a:p>
          <a:p>
            <a:pPr lvl="1"/>
            <a:r>
              <a:rPr lang="en-GB" sz="1400" dirty="0"/>
              <a:t>Benefit of feedback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Identify the value of MFP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Discuss competencies and ratings  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Probationary Roadmaps discussed at market stalls</a:t>
            </a:r>
          </a:p>
        </p:txBody>
      </p:sp>
    </p:spTree>
    <p:extLst>
      <p:ext uri="{BB962C8B-B14F-4D97-AF65-F5344CB8AC3E}">
        <p14:creationId xmlns:p14="http://schemas.microsoft.com/office/powerpoint/2010/main" val="2984540332"/>
      </p:ext>
    </p:extLst>
  </p:cSld>
  <p:clrMapOvr>
    <a:masterClrMapping/>
  </p:clrMapOvr>
  <p:transition spd="slow" advClick="0">
    <p:strips dir="r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Knowledge Assessments x 3 </a:t>
            </a:r>
            <a:r>
              <a:rPr lang="en-GB" sz="1600" dirty="0"/>
              <a:t>( days 6, 8, 10 and 13)</a:t>
            </a:r>
            <a:br>
              <a:rPr lang="en-GB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 based assessment</a:t>
            </a:r>
          </a:p>
          <a:p>
            <a:r>
              <a:rPr lang="en-GB" dirty="0"/>
              <a:t>Conducted on days 6,8,10 &amp; 13</a:t>
            </a:r>
          </a:p>
          <a:p>
            <a:r>
              <a:rPr lang="en-GB" dirty="0"/>
              <a:t>Pass mark: 80%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5" t="4399"/>
          <a:stretch/>
        </p:blipFill>
        <p:spPr bwMode="auto">
          <a:xfrm>
            <a:off x="1519524" y="2420888"/>
            <a:ext cx="6112348" cy="402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7311467"/>
      </p:ext>
    </p:extLst>
  </p:cSld>
  <p:clrMapOvr>
    <a:masterClrMapping/>
  </p:clrMapOvr>
  <p:transition spd="slow" advClick="0">
    <p:strips dir="r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 Assessments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Learners complete one set of ABC Bar paperwork and C209 forms</a:t>
            </a:r>
          </a:p>
          <a:p>
            <a:pPr>
              <a:lnSpc>
                <a:spcPct val="150000"/>
              </a:lnSpc>
            </a:pPr>
            <a:r>
              <a:rPr lang="en-GB" dirty="0"/>
              <a:t>Conducted on Days 10 &amp; 13</a:t>
            </a:r>
          </a:p>
          <a:p>
            <a:pPr>
              <a:lnSpc>
                <a:spcPct val="150000"/>
              </a:lnSpc>
            </a:pPr>
            <a:r>
              <a:rPr lang="en-GB" dirty="0"/>
              <a:t>Pass mark 80%</a:t>
            </a:r>
          </a:p>
          <a:p>
            <a:endParaRPr lang="en-GB" dirty="0"/>
          </a:p>
        </p:txBody>
      </p:sp>
      <p:pic>
        <p:nvPicPr>
          <p:cNvPr id="14338" name="Picture 2" descr="G:\CCT - Service Training - Core Team - Generic\Curriculum Design &amp; Project Team\Ab Initio\Training Photos\DSC_1489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8" r="27184"/>
          <a:stretch/>
        </p:blipFill>
        <p:spPr bwMode="auto">
          <a:xfrm>
            <a:off x="2699792" y="2852936"/>
            <a:ext cx="4190645" cy="3569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003865"/>
      </p:ext>
    </p:extLst>
  </p:cSld>
  <p:clrMapOvr>
    <a:masterClrMapping/>
  </p:clrMapOvr>
  <p:transition spd="slow" advClick="0">
    <p:strips dir="r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Assessment Methods</a:t>
            </a: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br>
              <a:rPr lang="en-GB" sz="3200" dirty="0"/>
            </a:br>
            <a:endParaRPr lang="en-GB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Peer : Peer</a:t>
            </a:r>
          </a:p>
          <a:p>
            <a:endParaRPr lang="en-GB" dirty="0"/>
          </a:p>
          <a:p>
            <a:r>
              <a:rPr lang="en-GB" dirty="0"/>
              <a:t>Continual Assessment/ Matrix</a:t>
            </a:r>
          </a:p>
          <a:p>
            <a:endParaRPr lang="en-GB" dirty="0"/>
          </a:p>
          <a:p>
            <a:r>
              <a:rPr lang="en-GB" dirty="0"/>
              <a:t>Final Confidential Report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1206130"/>
      </p:ext>
    </p:extLst>
  </p:cSld>
  <p:clrMapOvr>
    <a:masterClrMapping/>
  </p:clrMapOvr>
  <p:transition spd="slow" advClick="0">
    <p:strips dir="r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Overview</a:t>
            </a:r>
            <a:endParaRPr lang="en-GB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2097408"/>
            <a:ext cx="6156000" cy="406789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After completion of the initial training programme the probationary crew will fly for up to 4 months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Transfer theory into practise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Reinforce understanding, reflect on performance &amp; gather feedback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Develop Probationary Learning Portfolio</a:t>
            </a:r>
          </a:p>
          <a:p>
            <a:pPr lvl="1"/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Return for 3 day Service Training assessment &amp; refresher course</a:t>
            </a:r>
          </a:p>
        </p:txBody>
      </p:sp>
      <p:pic>
        <p:nvPicPr>
          <p:cNvPr id="11" name="Picture 2" descr="H:\crew\crew15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70" r="19970"/>
          <a:stretch>
            <a:fillRect/>
          </a:stretch>
        </p:blipFill>
        <p:spPr bwMode="auto">
          <a:xfrm>
            <a:off x="6768000" y="2097409"/>
            <a:ext cx="2016000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:\crew\18765_Screen-R_JPEG.JPG"/>
          <p:cNvPicPr>
            <a:picLocks noGrp="1" noChangeAspect="1" noChangeArrowheads="1"/>
          </p:cNvPicPr>
          <p:nvPr>
            <p:ph type="pic" sz="quarter" idx="19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30" b="13130"/>
          <a:stretch/>
        </p:blipFill>
        <p:spPr bwMode="auto">
          <a:xfrm>
            <a:off x="6768000" y="4509409"/>
            <a:ext cx="201622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:\Users\s078105\AppData\Local\Microsoft\Windows\Temporary Internet Files\Content.Outlook\MVH5U8XM\1.pn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900000"/>
            <a:ext cx="9073008" cy="12961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7858808"/>
      </p:ext>
    </p:extLst>
  </p:cSld>
  <p:clrMapOvr>
    <a:masterClrMapping/>
  </p:clrMapOvr>
  <p:transition spd="slow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82" y="2996952"/>
            <a:ext cx="4296028" cy="2934546"/>
          </a:xfrm>
        </p:spPr>
      </p:pic>
      <p:sp>
        <p:nvSpPr>
          <p:cNvPr id="8" name="Rectangle 7"/>
          <p:cNvSpPr/>
          <p:nvPr/>
        </p:nvSpPr>
        <p:spPr>
          <a:xfrm>
            <a:off x="2051720" y="1844824"/>
            <a:ext cx="4968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Emirates Bold" pitchFamily="2" charset="0"/>
                <a:cs typeface="Emirates Bold" pitchFamily="2" charset="0"/>
              </a:rPr>
              <a:t>Thank you</a:t>
            </a:r>
            <a:endParaRPr lang="en-GB" sz="8000" dirty="0">
              <a:solidFill>
                <a:schemeClr val="tx1">
                  <a:lumMod val="50000"/>
                  <a:lumOff val="50000"/>
                </a:schemeClr>
              </a:solidFill>
              <a:latin typeface="Emirates Bold" pitchFamily="2" charset="0"/>
              <a:cs typeface="Emirates Bold" pitchFamily="2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Service Training: </a:t>
            </a:r>
            <a:r>
              <a:rPr lang="en-US" sz="2400" dirty="0"/>
              <a:t>Refresher &amp; Assessment course</a:t>
            </a:r>
            <a:endParaRPr lang="en-GB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3 day course</a:t>
            </a:r>
            <a:br>
              <a:rPr lang="en-US" sz="1800" dirty="0"/>
            </a:br>
            <a:endParaRPr lang="en-GB" sz="1800" dirty="0"/>
          </a:p>
          <a:p>
            <a:r>
              <a:rPr lang="en-US" sz="1800" dirty="0"/>
              <a:t>Days 1 &amp; 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/>
              <a:t>Crew undertake </a:t>
            </a:r>
            <a:r>
              <a:rPr lang="en-US" sz="1600" dirty="0">
                <a:solidFill>
                  <a:srgbClr val="C00000"/>
                </a:solidFill>
              </a:rPr>
              <a:t>11</a:t>
            </a:r>
            <a:r>
              <a:rPr lang="en-US" sz="1600" dirty="0"/>
              <a:t> assessments </a:t>
            </a:r>
            <a:br>
              <a:rPr lang="en-US" dirty="0"/>
            </a:br>
            <a:endParaRPr lang="en-US" dirty="0"/>
          </a:p>
          <a:p>
            <a:r>
              <a:rPr lang="en-US" sz="1800" dirty="0"/>
              <a:t>Day 3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/>
              <a:t>Revisit Anticipate &amp; manage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600" dirty="0"/>
              <a:t>Selling Techniques, HHC &amp; paperwork training</a:t>
            </a:r>
            <a:br>
              <a:rPr lang="en-US" sz="1600" dirty="0"/>
            </a:br>
            <a:endParaRPr lang="en-US" sz="1600" dirty="0"/>
          </a:p>
          <a:p>
            <a:r>
              <a:rPr lang="en-US" sz="1800" dirty="0"/>
              <a:t>Successful crew will graduate after 2 weeks</a:t>
            </a:r>
          </a:p>
        </p:txBody>
      </p:sp>
      <p:pic>
        <p:nvPicPr>
          <p:cNvPr id="17" name="Picture 3" descr="H:\crew &amp; customer\20568_Screen-R_JPEG.JPG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88" r="18188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:\crew &amp; customer\15570_Screen-R_JPEG.jpg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50" r="18050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H:\crew &amp; customer\cc.jpg"/>
          <p:cNvPicPr>
            <a:picLocks noGrp="1" noChangeAspect="1" noChangeArrowheads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4" r="18154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2707709"/>
      </p:ext>
    </p:extLst>
  </p:cSld>
  <p:clrMapOvr>
    <a:masterClrMapping/>
  </p:clrMapOvr>
  <p:transition spd="slow">
    <p:strips dir="r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7982" y="2996952"/>
            <a:ext cx="4296028" cy="2934546"/>
          </a:xfrm>
        </p:spPr>
      </p:pic>
      <p:sp>
        <p:nvSpPr>
          <p:cNvPr id="8" name="Rectangle 7"/>
          <p:cNvSpPr/>
          <p:nvPr/>
        </p:nvSpPr>
        <p:spPr>
          <a:xfrm>
            <a:off x="2051720" y="1844824"/>
            <a:ext cx="496855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en-US" sz="8000" dirty="0">
                <a:solidFill>
                  <a:schemeClr val="tx1">
                    <a:lumMod val="50000"/>
                    <a:lumOff val="50000"/>
                  </a:schemeClr>
                </a:solidFill>
                <a:latin typeface="Emirates Bold" pitchFamily="2" charset="0"/>
                <a:cs typeface="Emirates Bold" pitchFamily="2" charset="0"/>
              </a:rPr>
              <a:t>Thank you</a:t>
            </a:r>
            <a:endParaRPr lang="en-GB" sz="8000" dirty="0">
              <a:solidFill>
                <a:schemeClr val="tx1">
                  <a:lumMod val="50000"/>
                  <a:lumOff val="50000"/>
                </a:schemeClr>
              </a:solidFill>
              <a:latin typeface="Emirates Bold" pitchFamily="2" charset="0"/>
              <a:cs typeface="Emirates Bold" pitchFamily="2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980196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hlinkClick r:id="rId2" action="ppaction://hlinksldjump"/>
          </p:cNvPr>
          <p:cNvSpPr/>
          <p:nvPr/>
        </p:nvSpPr>
        <p:spPr>
          <a:xfrm>
            <a:off x="3850441" y="14127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2400" dirty="0"/>
              <a:t>Emirates Ab initio Programme. Tomorrow’s Cabin Crew</a:t>
            </a:r>
          </a:p>
        </p:txBody>
      </p:sp>
      <p:sp>
        <p:nvSpPr>
          <p:cNvPr id="6" name="Rectangle 5">
            <a:hlinkClick r:id="rId3" action="ppaction://hlinksldjump"/>
          </p:cNvPr>
          <p:cNvSpPr/>
          <p:nvPr/>
        </p:nvSpPr>
        <p:spPr>
          <a:xfrm>
            <a:off x="5146585" y="14127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2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7" name="Rectangle 6">
            <a:hlinkClick r:id="rId4" action="ppaction://hlinksldjump"/>
          </p:cNvPr>
          <p:cNvSpPr/>
          <p:nvPr/>
        </p:nvSpPr>
        <p:spPr>
          <a:xfrm>
            <a:off x="3848962" y="270892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5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8" name="Rectangle 7">
            <a:hlinkClick r:id="rId5" action="ppaction://hlinksldjump"/>
          </p:cNvPr>
          <p:cNvSpPr/>
          <p:nvPr/>
        </p:nvSpPr>
        <p:spPr>
          <a:xfrm>
            <a:off x="5146585" y="270892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6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9" name="Rectangle 8">
            <a:hlinkClick r:id="rId6" action="ppaction://hlinksldjump"/>
          </p:cNvPr>
          <p:cNvSpPr/>
          <p:nvPr/>
        </p:nvSpPr>
        <p:spPr>
          <a:xfrm>
            <a:off x="3850441" y="40072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9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65822" y="6525344"/>
            <a:ext cx="244032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" dirty="0">
                <a:solidFill>
                  <a:srgbClr val="808080"/>
                </a:solidFill>
                <a:latin typeface="EK03Plain-B01" panose="00000800000000000000" pitchFamily="2" charset="0"/>
                <a:cs typeface="EK03Plain-B01" panose="00000800000000000000" pitchFamily="2" charset="0"/>
              </a:rPr>
              <a:t>© Emirates Aviation College – Cabin Crew Training                                   </a:t>
            </a:r>
          </a:p>
        </p:txBody>
      </p:sp>
      <p:sp>
        <p:nvSpPr>
          <p:cNvPr id="13" name="Rectangle 12">
            <a:hlinkClick r:id="rId7" action="ppaction://hlinksldjump"/>
          </p:cNvPr>
          <p:cNvSpPr/>
          <p:nvPr/>
        </p:nvSpPr>
        <p:spPr>
          <a:xfrm>
            <a:off x="5146585" y="400506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10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4" name="Rectangle 13">
            <a:hlinkClick r:id="rId4" action="ppaction://hlinksldjump"/>
          </p:cNvPr>
          <p:cNvSpPr/>
          <p:nvPr/>
        </p:nvSpPr>
        <p:spPr>
          <a:xfrm>
            <a:off x="6442729" y="14127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3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5" name="Rectangle 14">
            <a:hlinkClick r:id="rId8" action="ppaction://hlinksldjump"/>
          </p:cNvPr>
          <p:cNvSpPr/>
          <p:nvPr/>
        </p:nvSpPr>
        <p:spPr>
          <a:xfrm>
            <a:off x="7738873" y="14127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4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6" name="Rectangle 15">
            <a:hlinkClick r:id="rId9" action="ppaction://hlinksldjump"/>
          </p:cNvPr>
          <p:cNvSpPr/>
          <p:nvPr/>
        </p:nvSpPr>
        <p:spPr>
          <a:xfrm>
            <a:off x="6441250" y="270892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7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7" name="Rectangle 16">
            <a:hlinkClick r:id="rId10" action="ppaction://hlinksldjump"/>
          </p:cNvPr>
          <p:cNvSpPr/>
          <p:nvPr/>
        </p:nvSpPr>
        <p:spPr>
          <a:xfrm>
            <a:off x="7738873" y="2708920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8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8" name="Rectangle 17">
            <a:hlinkClick r:id="rId11" action="ppaction://hlinksldjump"/>
          </p:cNvPr>
          <p:cNvSpPr/>
          <p:nvPr/>
        </p:nvSpPr>
        <p:spPr>
          <a:xfrm>
            <a:off x="6442729" y="4007276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11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19" name="Rectangle 18">
            <a:hlinkClick r:id="rId12" action="ppaction://hlinksldjump"/>
          </p:cNvPr>
          <p:cNvSpPr/>
          <p:nvPr/>
        </p:nvSpPr>
        <p:spPr>
          <a:xfrm>
            <a:off x="7738873" y="400506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12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4" t="3939" r="11092" b="4049"/>
          <a:stretch/>
        </p:blipFill>
        <p:spPr bwMode="auto">
          <a:xfrm>
            <a:off x="363996" y="1412776"/>
            <a:ext cx="3211396" cy="5048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19">
            <a:hlinkClick r:id="rId12" action="ppaction://hlinksldjump"/>
          </p:cNvPr>
          <p:cNvSpPr/>
          <p:nvPr/>
        </p:nvSpPr>
        <p:spPr>
          <a:xfrm>
            <a:off x="3851106" y="5309592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92D050">
                  <a:shade val="30000"/>
                  <a:satMod val="115000"/>
                </a:srgbClr>
              </a:gs>
              <a:gs pos="50000">
                <a:srgbClr val="92D050">
                  <a:shade val="67500"/>
                  <a:satMod val="115000"/>
                </a:srgbClr>
              </a:gs>
              <a:gs pos="100000">
                <a:srgbClr val="92D050">
                  <a:shade val="100000"/>
                  <a:satMod val="115000"/>
                </a:srgbClr>
              </a:gs>
            </a:gsLst>
            <a:lin ang="135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13</a:t>
            </a:r>
            <a:endParaRPr lang="en-GB" dirty="0">
              <a:latin typeface="Emirates Medium" pitchFamily="2" charset="0"/>
              <a:cs typeface="Emirates Medium" pitchFamily="2" charset="0"/>
            </a:endParaRPr>
          </a:p>
        </p:txBody>
      </p:sp>
      <p:sp>
        <p:nvSpPr>
          <p:cNvPr id="22" name="Rectangle 21">
            <a:hlinkClick r:id="rId6" action="ppaction://hlinksldjump"/>
          </p:cNvPr>
          <p:cNvSpPr/>
          <p:nvPr/>
        </p:nvSpPr>
        <p:spPr>
          <a:xfrm>
            <a:off x="5113227" y="5311804"/>
            <a:ext cx="1152128" cy="1152128"/>
          </a:xfrm>
          <a:prstGeom prst="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Emirates Medium" pitchFamily="2" charset="0"/>
                <a:cs typeface="Emirates Medium" pitchFamily="2" charset="0"/>
              </a:rPr>
              <a:t>Day 14</a:t>
            </a:r>
          </a:p>
        </p:txBody>
      </p:sp>
    </p:spTree>
    <p:extLst>
      <p:ext uri="{BB962C8B-B14F-4D97-AF65-F5344CB8AC3E}">
        <p14:creationId xmlns:p14="http://schemas.microsoft.com/office/powerpoint/2010/main" val="3265235796"/>
      </p:ext>
    </p:extLst>
  </p:cSld>
  <p:clrMapOvr>
    <a:masterClrMapping/>
  </p:clrMapOvr>
  <p:transition spd="slow" advClick="0">
    <p:strips dir="r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E1EF6F948AADC43824567E27C80E2AB" ma:contentTypeVersion="0" ma:contentTypeDescription="Create a new document." ma:contentTypeScope="" ma:versionID="5c428dec268abc4f6e17ad617dc8c02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067e30616eeadeb776f014c5fbcfd81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0EA9B5E-2514-46B7-AF0B-27AD47EAE1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672308F-FDB4-4CF0-B279-26247FF2F33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3893</Words>
  <Application>Microsoft Macintosh PowerPoint</Application>
  <PresentationFormat>On-screen Show (4:3)</PresentationFormat>
  <Paragraphs>877</Paragraphs>
  <Slides>81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9" baseType="lpstr">
      <vt:lpstr>Arial</vt:lpstr>
      <vt:lpstr>Calibri</vt:lpstr>
      <vt:lpstr>EK03Plain-B01</vt:lpstr>
      <vt:lpstr>EK03Plain-M01</vt:lpstr>
      <vt:lpstr>Emirates Bold</vt:lpstr>
      <vt:lpstr>Emirates Medium</vt:lpstr>
      <vt:lpstr>Office Theme</vt:lpstr>
      <vt:lpstr>Image</vt:lpstr>
      <vt:lpstr>Cabin Crew Manager Workshop</vt:lpstr>
      <vt:lpstr>Our day….</vt:lpstr>
      <vt:lpstr>Emirates Ab initio Programme Tomorrow’s Cabin Crew</vt:lpstr>
      <vt:lpstr>Tomorrow’s Cabin Crew</vt:lpstr>
      <vt:lpstr>Course Duration</vt:lpstr>
      <vt:lpstr>Hospitality &amp; Customer Care Training:</vt:lpstr>
      <vt:lpstr>Connecting with our people:</vt:lpstr>
      <vt:lpstr>PowerPoint Presentation</vt:lpstr>
      <vt:lpstr>Emirates Ab initio Programme. Tomorrow’s Cabin Crew</vt:lpstr>
      <vt:lpstr>Day 1  (Induction Week) </vt:lpstr>
      <vt:lpstr>Customer Service Day</vt:lpstr>
      <vt:lpstr>Day 2  (Induction Week) </vt:lpstr>
      <vt:lpstr>Cabin Crew Portal and IT Training</vt:lpstr>
      <vt:lpstr>Day 3 - Thursday </vt:lpstr>
      <vt:lpstr>Welcome &amp; Ideal Crew</vt:lpstr>
      <vt:lpstr>Customer Care: Customer Profiles</vt:lpstr>
      <vt:lpstr>Observation-Muscat practical assessment </vt:lpstr>
      <vt:lpstr>Course Expectations</vt:lpstr>
      <vt:lpstr>Image and Uniform Checks</vt:lpstr>
      <vt:lpstr>Day 4 - Sunday </vt:lpstr>
      <vt:lpstr>Equipment Familiarisation </vt:lpstr>
      <vt:lpstr>Aircraft Familiarisation  </vt:lpstr>
      <vt:lpstr>Open Book Assessment activity </vt:lpstr>
      <vt:lpstr>Mapping my progress 1:1 </vt:lpstr>
      <vt:lpstr>Food Session</vt:lpstr>
      <vt:lpstr>Day 5 - Monday </vt:lpstr>
      <vt:lpstr>Welcome Services</vt:lpstr>
      <vt:lpstr>Aircraft Documentation</vt:lpstr>
      <vt:lpstr>Bar Session </vt:lpstr>
      <vt:lpstr>Day 6 - Tuesday </vt:lpstr>
      <vt:lpstr>Cart Setup for LU/DN demonstration</vt:lpstr>
      <vt:lpstr>Lunch / Dinner / Hot Breakfast Demo  (Cat 3/4/5)</vt:lpstr>
      <vt:lpstr>Lunch / Dinner Practice</vt:lpstr>
      <vt:lpstr>Customer Care: Customer Service</vt:lpstr>
      <vt:lpstr>Knowledge Assessments x 3 ( days 6, 8, 10 and 13)    </vt:lpstr>
      <vt:lpstr>Galley Management</vt:lpstr>
      <vt:lpstr>Corporate Knowledge Presentation Brief</vt:lpstr>
      <vt:lpstr>Day 7 - Wednesday </vt:lpstr>
      <vt:lpstr>Customer Care: Winning Customer Loyalty</vt:lpstr>
      <vt:lpstr>Customer Care: We Care</vt:lpstr>
      <vt:lpstr>Hospitality &amp; Customer Care Assessment:  Karachi</vt:lpstr>
      <vt:lpstr>Day 8 - Thursday </vt:lpstr>
      <vt:lpstr>Hospitality &amp; Customer Care Assessment: Delhi</vt:lpstr>
      <vt:lpstr>Cart Setup for LB/AT/CB/EB demo</vt:lpstr>
      <vt:lpstr>LB/AT/CB Demo</vt:lpstr>
      <vt:lpstr>Progress Check 1:1 / DEL Debrief </vt:lpstr>
      <vt:lpstr>Day 9 - Sunday </vt:lpstr>
      <vt:lpstr>ABC Bar Paperwork</vt:lpstr>
      <vt:lpstr>Customer Care: Anticipate &amp; Manage</vt:lpstr>
      <vt:lpstr>Day 10 - Monday </vt:lpstr>
      <vt:lpstr>Selling Techniques</vt:lpstr>
      <vt:lpstr>Bar Assessment 1 and 2</vt:lpstr>
      <vt:lpstr>Hospitality &amp; Customer Care Assessment: London Heathrow</vt:lpstr>
      <vt:lpstr>Progress Check 1:1 </vt:lpstr>
      <vt:lpstr>Day 11 - Tuesday </vt:lpstr>
      <vt:lpstr>Hospitality &amp; Customer Care Assessment:  New York</vt:lpstr>
      <vt:lpstr>Customer Care: Emirates Skywards</vt:lpstr>
      <vt:lpstr>JFK Briefing / Safetalk and Purser Folder</vt:lpstr>
      <vt:lpstr>Hospitality &amp; Customer Care Assessment: Bangkok</vt:lpstr>
      <vt:lpstr>Day 12 - Wednesday </vt:lpstr>
      <vt:lpstr>Cabin Systems</vt:lpstr>
      <vt:lpstr>Customer Care: What our customers are saying  Skytrax &amp; CASA / Deep dive </vt:lpstr>
      <vt:lpstr>Progress Check 1:1 </vt:lpstr>
      <vt:lpstr>Aircraft Documentation</vt:lpstr>
      <vt:lpstr>Our Stakeholders </vt:lpstr>
      <vt:lpstr>Day 13 – Thursday </vt:lpstr>
      <vt:lpstr>Bar Assessment 2</vt:lpstr>
      <vt:lpstr>Seat Operation</vt:lpstr>
      <vt:lpstr>Hospitality &amp; Customer Care Assessment: Muscat</vt:lpstr>
      <vt:lpstr>Day 14 - Sunday </vt:lpstr>
      <vt:lpstr>Crew Journey Briefing</vt:lpstr>
      <vt:lpstr>Service Flows</vt:lpstr>
      <vt:lpstr>Writing the Emirates Way</vt:lpstr>
      <vt:lpstr>Final Performance Review</vt:lpstr>
      <vt:lpstr>Feedback for your future/  What happens next</vt:lpstr>
      <vt:lpstr>Knowledge Assessments x 3 ( days 6, 8, 10 and 13)    </vt:lpstr>
      <vt:lpstr>Bar Assessments</vt:lpstr>
      <vt:lpstr>Assessment Methods    </vt:lpstr>
      <vt:lpstr>Overview</vt:lpstr>
      <vt:lpstr>Service Training: Refresher &amp; Assessment course</vt:lpstr>
      <vt:lpstr>PowerPoint Presentation</vt:lpstr>
    </vt:vector>
  </TitlesOfParts>
  <Company>Emirates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Arsal Khan</dc:creator>
  <cp:lastModifiedBy>marvin castelino</cp:lastModifiedBy>
  <cp:revision>157</cp:revision>
  <dcterms:created xsi:type="dcterms:W3CDTF">2012-09-10T05:50:21Z</dcterms:created>
  <dcterms:modified xsi:type="dcterms:W3CDTF">2020-09-02T19:19:29Z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ublishingExpirationDate">
    <vt:lpwstr/>
  </property>
  <property fmtid="{D5CDD505-2E9C-101B-9397-08002B2CF9AE}" pid="3" name="PublishingStartDate">
    <vt:lpwstr/>
  </property>
</Properties>
</file>